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40.xml" ContentType="application/vnd.openxmlformats-officedocument.presentationml.tags+xml"/>
  <Override PartName="/ppt/notesSlides/notesSlide1.xml" ContentType="application/vnd.openxmlformats-officedocument.presentationml.notesSlide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tags/tag42.xml" ContentType="application/vnd.openxmlformats-officedocument.presentationml.tags+xml"/>
  <Override PartName="/ppt/notesSlides/notesSlide3.xml" ContentType="application/vnd.openxmlformats-officedocument.presentationml.notesSlide+xml"/>
  <Override PartName="/ppt/tags/tag43.xml" ContentType="application/vnd.openxmlformats-officedocument.presentationml.tags+xml"/>
  <Override PartName="/ppt/notesSlides/notesSlide4.xml" ContentType="application/vnd.openxmlformats-officedocument.presentationml.notesSlide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notesSlides/notesSlide6.xml" ContentType="application/vnd.openxmlformats-officedocument.presentationml.notesSlide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tags/tag48.xml" ContentType="application/vnd.openxmlformats-officedocument.presentationml.tags+xml"/>
  <Override PartName="/ppt/notesSlides/notesSlide9.xml" ContentType="application/vnd.openxmlformats-officedocument.presentationml.notesSlide+xml"/>
  <Override PartName="/ppt/tags/tag49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notesSlides/notesSlide11.xml" ContentType="application/vnd.openxmlformats-officedocument.presentationml.notesSlide+xml"/>
  <Override PartName="/ppt/tags/tag51.xml" ContentType="application/vnd.openxmlformats-officedocument.presentationml.tags+xml"/>
  <Override PartName="/ppt/notesSlides/notesSlide12.xml" ContentType="application/vnd.openxmlformats-officedocument.presentationml.notesSlide+xml"/>
  <Override PartName="/ppt/tags/tag52.xml" ContentType="application/vnd.openxmlformats-officedocument.presentationml.tags+xml"/>
  <Override PartName="/ppt/notesSlides/notesSlide13.xml" ContentType="application/vnd.openxmlformats-officedocument.presentationml.notesSlide+xml"/>
  <Override PartName="/ppt/tags/tag53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7" r:id="rId4"/>
    <p:sldMasterId id="2147483702" r:id="rId5"/>
  </p:sldMasterIdLst>
  <p:notesMasterIdLst>
    <p:notesMasterId r:id="rId24"/>
  </p:notesMasterIdLst>
  <p:sldIdLst>
    <p:sldId id="272" r:id="rId6"/>
    <p:sldId id="258" r:id="rId7"/>
    <p:sldId id="288" r:id="rId8"/>
    <p:sldId id="274" r:id="rId9"/>
    <p:sldId id="275" r:id="rId10"/>
    <p:sldId id="261" r:id="rId11"/>
    <p:sldId id="276" r:id="rId12"/>
    <p:sldId id="262" r:id="rId13"/>
    <p:sldId id="280" r:id="rId14"/>
    <p:sldId id="263" r:id="rId15"/>
    <p:sldId id="281" r:id="rId16"/>
    <p:sldId id="264" r:id="rId17"/>
    <p:sldId id="265" r:id="rId18"/>
    <p:sldId id="284" r:id="rId19"/>
    <p:sldId id="286" r:id="rId20"/>
    <p:sldId id="282" r:id="rId21"/>
    <p:sldId id="287" r:id="rId22"/>
    <p:sldId id="27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47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8C58B-515D-4373-8E4D-E6137FD8E0EA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E000A-BA0D-4AEA-982B-DEB780CBC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284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5479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6303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680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910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319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03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16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09134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17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906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87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4858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9284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87245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10031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20029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9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73969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002A150F-1700-4DB8-918F-4F7A437D4356}" type="slidenum">
              <a:rPr lang="en-US">
                <a:solidFill>
                  <a:prstClr val="black"/>
                </a:solidFill>
              </a:rPr>
              <a:pPr defTabSz="931774">
                <a:defRPr/>
              </a:pPr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135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8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2.bin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png"/><Relationship Id="rId2" Type="http://schemas.openxmlformats.org/officeDocument/2006/relationships/tags" Target="../tags/tag16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4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5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6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7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8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9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0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1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2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3.bin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4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png"/><Relationship Id="rId2" Type="http://schemas.openxmlformats.org/officeDocument/2006/relationships/tags" Target="../tags/tag29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6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7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8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9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3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0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4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1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2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4.png"/><Relationship Id="rId2" Type="http://schemas.openxmlformats.org/officeDocument/2006/relationships/tags" Target="../tags/tag36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3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4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5.bin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6.bin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803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1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6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Titl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BA68B85D-2C80-4221-98FB-2AAF768CB4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625432" y="3980752"/>
            <a:ext cx="5845717" cy="1011238"/>
          </a:xfrm>
        </p:spPr>
        <p:txBody>
          <a:bodyPr vert="horz" bIns="0"/>
          <a:lstStyle>
            <a:lvl1pPr>
              <a:defRPr sz="35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</a:t>
            </a:r>
            <a:br>
              <a:rPr lang="en-US" noProof="0" dirty="0"/>
            </a:br>
            <a:r>
              <a:rPr lang="en-US" noProof="0" dirty="0"/>
              <a:t>Version 1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117390" y="5153079"/>
            <a:ext cx="5379453" cy="11274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</a:t>
            </a:r>
          </a:p>
          <a:p>
            <a:pPr lvl="0"/>
            <a:r>
              <a:rPr lang="en-US" noProof="0" dirty="0"/>
              <a:t>00 Month 2012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2877248"/>
            <a:ext cx="5839968" cy="398075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84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FCCE6807-8AE0-48F0-A77E-0189639996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535055" y="258618"/>
            <a:ext cx="7561270" cy="6811168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18769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38EFB466-F30A-42F7-8687-46C22C41727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83127" y="5273965"/>
            <a:ext cx="1597657" cy="1584036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179419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41774DEE-59DB-4407-8F11-B67DF60C6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1268413"/>
            <a:ext cx="11328400" cy="4752975"/>
          </a:xfrm>
        </p:spPr>
        <p:txBody>
          <a:bodyPr/>
          <a:lstStyle>
            <a:lvl3pPr marL="361950" indent="-36195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81A5086C-E974-4C14-A7EF-3EEEFB3A09C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4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CAA6FEC1-C44D-4D71-B957-3E1B3D5B1F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3716338"/>
            <a:ext cx="11328400" cy="2305050"/>
          </a:xfrm>
        </p:spPr>
        <p:txBody>
          <a:bodyPr anchor="ctr" anchorCtr="1"/>
          <a:lstStyle>
            <a:lvl1pPr algn="ctr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431800" y="1268413"/>
            <a:ext cx="11328400" cy="2305050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156DAB7A-5271-474C-B0F8-54EE7CDCAF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92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BFB28AEF-A3BF-4C85-8064-F8843BE2BD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2" y="1268413"/>
            <a:ext cx="5568949" cy="4752975"/>
          </a:xfrm>
        </p:spPr>
        <p:txBody>
          <a:bodyPr/>
          <a:lstStyle>
            <a:lvl1pPr algn="l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6191251" y="1268413"/>
            <a:ext cx="5568949" cy="4752975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320ABC5F-AA10-4C96-B510-674CEFAA413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46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0643E439-D8A3-43CF-AF6A-C5B396F916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2635416A-B75A-43D4-8F85-E12EDD7F715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74C2E22-86FF-48C1-86D0-E9435F596E3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351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6E735025-3C93-4601-B111-7704647D029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374062" y="2986248"/>
            <a:ext cx="4465948" cy="1011238"/>
          </a:xfrm>
        </p:spPr>
        <p:txBody>
          <a:bodyPr vert="horz" bIns="0"/>
          <a:lstStyle>
            <a:lvl1pPr>
              <a:defRPr sz="3500">
                <a:solidFill>
                  <a:srgbClr val="002345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374063" y="4026716"/>
            <a:ext cx="4521539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rgbClr val="00ADE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858768"/>
            <a:ext cx="5839968" cy="299923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914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32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C60C569F-4BBF-434C-8258-6D844881F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hteck 12"/>
          <p:cNvSpPr/>
          <p:nvPr userDrawn="1"/>
        </p:nvSpPr>
        <p:spPr>
          <a:xfrm>
            <a:off x="0" y="1278000"/>
            <a:ext cx="12192000" cy="558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Bild 13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079776" y="1057374"/>
            <a:ext cx="8016549" cy="60124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537067" y="1272561"/>
            <a:ext cx="9356419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37291" y="4026716"/>
            <a:ext cx="9358312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</p:spTree>
    <p:extLst>
      <p:ext uri="{BB962C8B-B14F-4D97-AF65-F5344CB8AC3E}">
        <p14:creationId xmlns:p14="http://schemas.microsoft.com/office/powerpoint/2010/main" val="193970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0DF6CAD-968E-43D8-8661-613DA17E559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42252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274168" y="4596999"/>
            <a:ext cx="2844800" cy="365125"/>
          </a:xfrm>
          <a:prstGeom prst="rect">
            <a:avLst/>
          </a:prstGeom>
        </p:spPr>
        <p:txBody>
          <a:bodyPr/>
          <a:lstStyle/>
          <a:p>
            <a:fld id="{CF80059F-2D43-4872-A0E4-2E6DAEFA96BA}" type="datetime1">
              <a:rPr lang="en-US">
                <a:solidFill>
                  <a:prstClr val="black"/>
                </a:solidFill>
              </a:rPr>
              <a:pPr/>
              <a:t>11/24/2022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F963-0169-47D2-95EC-A32CB8DA9110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xmlns="" id="{6F5E0B90-D52A-4B63-BF33-254CDBA0CC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1C77EEF-C8B0-4C84-8F03-DCDEC11772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7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8BAAA46C-9D40-4C74-88D8-8E72A107793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1AE78-07CC-4308-86FF-6B1418550B7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ußzeilenplatzhalter 2">
            <a:extLst>
              <a:ext uri="{FF2B5EF4-FFF2-40B4-BE49-F238E27FC236}">
                <a16:creationId xmlns:a16="http://schemas.microsoft.com/office/drawing/2014/main" xmlns="" id="{C818D6BA-0BFD-43C4-A057-D465B3B245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08A706F-76ED-4568-A9F0-1D731C9E1D3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808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76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88" b="0" i="0">
                <a:solidFill>
                  <a:srgbClr val="4F6128"/>
                </a:solidFill>
                <a:latin typeface="Tahoma"/>
                <a:cs typeface="Tahoma"/>
              </a:defRPr>
            </a:lvl1pPr>
          </a:lstStyle>
          <a:p>
            <a:pPr marL="11516">
              <a:spcBef>
                <a:spcPts val="50"/>
              </a:spcBef>
            </a:pPr>
            <a:r>
              <a:rPr lang="en-US" spc="-5" smtClean="0"/>
              <a:t>A</a:t>
            </a:r>
            <a:r>
              <a:rPr lang="en-US" spc="-36" smtClean="0"/>
              <a:t> </a:t>
            </a:r>
            <a:r>
              <a:rPr lang="en-US" spc="-54" smtClean="0"/>
              <a:t>synthetic</a:t>
            </a:r>
            <a:r>
              <a:rPr lang="en-US" spc="-45" smtClean="0"/>
              <a:t> metric</a:t>
            </a:r>
            <a:r>
              <a:rPr lang="en-US" spc="-32" smtClean="0"/>
              <a:t> </a:t>
            </a:r>
            <a:r>
              <a:rPr lang="en-US" spc="-14" smtClean="0"/>
              <a:t>approach</a:t>
            </a:r>
            <a:r>
              <a:rPr lang="en-US" spc="-41" smtClean="0"/>
              <a:t> </a:t>
            </a:r>
            <a:r>
              <a:rPr lang="en-US" spc="-45" smtClean="0"/>
              <a:t>to</a:t>
            </a:r>
            <a:r>
              <a:rPr lang="en-US" spc="-36" smtClean="0"/>
              <a:t> </a:t>
            </a:r>
            <a:r>
              <a:rPr lang="en-US" spc="-54" smtClean="0"/>
              <a:t>assess</a:t>
            </a:r>
            <a:r>
              <a:rPr lang="en-US" spc="-36" smtClean="0"/>
              <a:t> </a:t>
            </a:r>
            <a:r>
              <a:rPr lang="en-US" spc="-32" smtClean="0"/>
              <a:t>sustainable</a:t>
            </a:r>
            <a:r>
              <a:rPr lang="en-US" spc="-36" smtClean="0"/>
              <a:t> development </a:t>
            </a:r>
            <a:r>
              <a:rPr lang="en-US" spc="-23" smtClean="0"/>
              <a:t>in</a:t>
            </a:r>
            <a:r>
              <a:rPr lang="en-US" spc="-45" smtClean="0"/>
              <a:t> </a:t>
            </a:r>
            <a:r>
              <a:rPr lang="en-US" spc="-59" smtClean="0"/>
              <a:t>the</a:t>
            </a:r>
            <a:r>
              <a:rPr lang="en-US" spc="-45" smtClean="0"/>
              <a:t> </a:t>
            </a:r>
            <a:r>
              <a:rPr lang="en-US" spc="-27" smtClean="0"/>
              <a:t>case</a:t>
            </a:r>
            <a:r>
              <a:rPr lang="en-US" spc="-32" smtClean="0"/>
              <a:t> </a:t>
            </a:r>
            <a:r>
              <a:rPr lang="en-US" spc="-27" smtClean="0"/>
              <a:t>of</a:t>
            </a:r>
            <a:r>
              <a:rPr lang="en-US" spc="-45" smtClean="0"/>
              <a:t> </a:t>
            </a:r>
            <a:r>
              <a:rPr lang="en-US" spc="-5" smtClean="0"/>
              <a:t>Albania</a:t>
            </a:r>
            <a:endParaRPr lang="en-US" spc="-5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8952433" y="6462589"/>
            <a:ext cx="1352413" cy="188868"/>
          </a:xfrm>
          <a:prstGeom prst="rect">
            <a:avLst/>
          </a:prstGeom>
        </p:spPr>
        <p:txBody>
          <a:bodyPr lIns="0" tIns="0" rIns="0" bIns="0"/>
          <a:lstStyle>
            <a:lvl1pPr>
              <a:defRPr sz="1088" b="0" i="0">
                <a:solidFill>
                  <a:srgbClr val="6F2F9F"/>
                </a:solidFill>
                <a:latin typeface="Tahoma"/>
                <a:cs typeface="Tahoma"/>
              </a:defRPr>
            </a:lvl1pPr>
          </a:lstStyle>
          <a:p>
            <a:pPr marL="11516">
              <a:spcBef>
                <a:spcPts val="50"/>
              </a:spcBef>
            </a:pPr>
            <a:r>
              <a:rPr lang="en-US" spc="-68" smtClean="0"/>
              <a:t>Te</a:t>
            </a:r>
            <a:r>
              <a:rPr lang="en-US" spc="-18" smtClean="0"/>
              <a:t>c</a:t>
            </a:r>
            <a:r>
              <a:rPr lang="en-US" spc="-14" smtClean="0"/>
              <a:t>hnical</a:t>
            </a:r>
            <a:r>
              <a:rPr lang="en-US" spc="-36" smtClean="0"/>
              <a:t> </a:t>
            </a:r>
            <a:r>
              <a:rPr lang="en-US" spc="-54" smtClean="0"/>
              <a:t>S</a:t>
            </a:r>
            <a:r>
              <a:rPr lang="en-US" spc="-50" smtClean="0"/>
              <a:t>e</a:t>
            </a:r>
            <a:r>
              <a:rPr lang="en-US" spc="-32" smtClean="0"/>
              <a:t>minar</a:t>
            </a:r>
            <a:endParaRPr lang="en-US" spc="-32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88" b="0" i="0">
                <a:solidFill>
                  <a:srgbClr val="4F6128"/>
                </a:solidFill>
                <a:latin typeface="Tahoma"/>
                <a:cs typeface="Tahoma"/>
              </a:defRPr>
            </a:lvl1pPr>
          </a:lstStyle>
          <a:p>
            <a:pPr marL="11516">
              <a:spcBef>
                <a:spcPts val="50"/>
              </a:spcBef>
            </a:pPr>
            <a:r>
              <a:rPr lang="en-US" spc="-23" smtClean="0"/>
              <a:t>Page</a:t>
            </a:r>
            <a:r>
              <a:rPr lang="en-US" spc="-45" smtClean="0"/>
              <a:t> </a:t>
            </a:r>
            <a:fld id="{81D60167-4931-47E6-BA6A-407CBD079E47}" type="slidenum">
              <a:rPr spc="32" smtClean="0"/>
              <a:pPr marL="11516">
                <a:spcBef>
                  <a:spcPts val="50"/>
                </a:spcBef>
              </a:pPr>
              <a:t>‹#›</a:t>
            </a:fld>
            <a:r>
              <a:rPr spc="-41" smtClean="0"/>
              <a:t> </a:t>
            </a:r>
            <a:r>
              <a:rPr spc="-32" smtClean="0"/>
              <a:t>of</a:t>
            </a:r>
            <a:r>
              <a:rPr spc="-45" smtClean="0"/>
              <a:t> </a:t>
            </a:r>
            <a:r>
              <a:rPr spc="32" smtClean="0"/>
              <a:t>24</a:t>
            </a:r>
            <a:endParaRPr spc="32" dirty="0"/>
          </a:p>
        </p:txBody>
      </p:sp>
    </p:spTree>
    <p:extLst>
      <p:ext uri="{BB962C8B-B14F-4D97-AF65-F5344CB8AC3E}">
        <p14:creationId xmlns:p14="http://schemas.microsoft.com/office/powerpoint/2010/main" val="1455388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Titl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BA68B85D-2C80-4221-98FB-2AAF768CB4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625432" y="3980752"/>
            <a:ext cx="5845717" cy="1011238"/>
          </a:xfrm>
        </p:spPr>
        <p:txBody>
          <a:bodyPr vert="horz" bIns="0"/>
          <a:lstStyle>
            <a:lvl1pPr>
              <a:defRPr sz="35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</a:t>
            </a:r>
            <a:br>
              <a:rPr lang="en-US" noProof="0" dirty="0"/>
            </a:br>
            <a:r>
              <a:rPr lang="en-US" noProof="0" dirty="0"/>
              <a:t>Version 1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117390" y="5153079"/>
            <a:ext cx="5379453" cy="11274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</a:t>
            </a:r>
          </a:p>
          <a:p>
            <a:pPr lvl="0"/>
            <a:r>
              <a:rPr lang="en-US" noProof="0" dirty="0"/>
              <a:t>00 Month 2012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2877248"/>
            <a:ext cx="5839968" cy="398075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339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FCCE6807-8AE0-48F0-A77E-0189639996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535055" y="258618"/>
            <a:ext cx="7561270" cy="6811168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6195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38EFB466-F30A-42F7-8687-46C22C41727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83127" y="5273965"/>
            <a:ext cx="1597657" cy="1584036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112131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41774DEE-59DB-4407-8F11-B67DF60C6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1268413"/>
            <a:ext cx="11328400" cy="4752975"/>
          </a:xfrm>
        </p:spPr>
        <p:txBody>
          <a:bodyPr/>
          <a:lstStyle>
            <a:lvl3pPr marL="361950" indent="-36195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81A5086C-E974-4C14-A7EF-3EEEFB3A09C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56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CAA6FEC1-C44D-4D71-B957-3E1B3D5B1F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1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3716338"/>
            <a:ext cx="11328400" cy="2305050"/>
          </a:xfrm>
        </p:spPr>
        <p:txBody>
          <a:bodyPr anchor="ctr" anchorCtr="1"/>
          <a:lstStyle>
            <a:lvl1pPr algn="ctr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431800" y="1268413"/>
            <a:ext cx="11328400" cy="2305050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156DAB7A-5271-474C-B0F8-54EE7CDCAF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2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69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BFB28AEF-A3BF-4C85-8064-F8843BE2BD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2" y="1268413"/>
            <a:ext cx="5568949" cy="4752975"/>
          </a:xfrm>
        </p:spPr>
        <p:txBody>
          <a:bodyPr/>
          <a:lstStyle>
            <a:lvl1pPr algn="l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6191251" y="1268413"/>
            <a:ext cx="5568949" cy="4752975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320ABC5F-AA10-4C96-B510-674CEFAA413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030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0643E439-D8A3-43CF-AF6A-C5B396F916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2635416A-B75A-43D4-8F85-E12EDD7F715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74C2E22-86FF-48C1-86D0-E9435F596E3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46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6E735025-3C93-4601-B111-7704647D029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3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374062" y="2986248"/>
            <a:ext cx="4465948" cy="1011238"/>
          </a:xfrm>
        </p:spPr>
        <p:txBody>
          <a:bodyPr vert="horz" bIns="0"/>
          <a:lstStyle>
            <a:lvl1pPr>
              <a:defRPr sz="3500">
                <a:solidFill>
                  <a:srgbClr val="002345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374063" y="4026716"/>
            <a:ext cx="4521539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rgbClr val="00ADE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858768"/>
            <a:ext cx="5839968" cy="299923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267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C60C569F-4BBF-434C-8258-6D844881F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hteck 12"/>
          <p:cNvSpPr/>
          <p:nvPr userDrawn="1"/>
        </p:nvSpPr>
        <p:spPr>
          <a:xfrm>
            <a:off x="0" y="1278000"/>
            <a:ext cx="12192000" cy="558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Bild 13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079776" y="1057374"/>
            <a:ext cx="8016549" cy="60124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537067" y="1272561"/>
            <a:ext cx="9356419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37291" y="4026716"/>
            <a:ext cx="9358312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</p:spTree>
    <p:extLst>
      <p:ext uri="{BB962C8B-B14F-4D97-AF65-F5344CB8AC3E}">
        <p14:creationId xmlns:p14="http://schemas.microsoft.com/office/powerpoint/2010/main" val="243236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0DF6CAD-968E-43D8-8661-613DA17E559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63410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274168" y="4596999"/>
            <a:ext cx="2844800" cy="365125"/>
          </a:xfrm>
          <a:prstGeom prst="rect">
            <a:avLst/>
          </a:prstGeom>
        </p:spPr>
        <p:txBody>
          <a:bodyPr/>
          <a:lstStyle/>
          <a:p>
            <a:fld id="{CF80059F-2D43-4872-A0E4-2E6DAEFA96BA}" type="datetime1">
              <a:rPr lang="en-US">
                <a:solidFill>
                  <a:prstClr val="black"/>
                </a:solidFill>
              </a:rPr>
              <a:pPr/>
              <a:t>11/24/2022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F963-0169-47D2-95EC-A32CB8DA9110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xmlns="" id="{6F5E0B90-D52A-4B63-BF33-254CDBA0CC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1C77EEF-C8B0-4C84-8F03-DCDEC11772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8BAAA46C-9D40-4C74-88D8-8E72A107793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5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1AE78-07CC-4308-86FF-6B1418550B7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ußzeilenplatzhalter 2">
            <a:extLst>
              <a:ext uri="{FF2B5EF4-FFF2-40B4-BE49-F238E27FC236}">
                <a16:creationId xmlns:a16="http://schemas.microsoft.com/office/drawing/2014/main" xmlns="" id="{C818D6BA-0BFD-43C4-A057-D465B3B245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08A706F-76ED-4568-A9F0-1D731C9E1D3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805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Titl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BA68B85D-2C80-4221-98FB-2AAF768CB4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8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625432" y="3980752"/>
            <a:ext cx="5845717" cy="1011238"/>
          </a:xfrm>
        </p:spPr>
        <p:txBody>
          <a:bodyPr vert="horz" bIns="0"/>
          <a:lstStyle>
            <a:lvl1pPr>
              <a:defRPr sz="350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</a:t>
            </a:r>
            <a:br>
              <a:rPr lang="en-US" noProof="0" dirty="0"/>
            </a:br>
            <a:r>
              <a:rPr lang="en-US" noProof="0" dirty="0"/>
              <a:t>Version 1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117390" y="5153079"/>
            <a:ext cx="5379453" cy="11274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</a:t>
            </a:r>
          </a:p>
          <a:p>
            <a:pPr lvl="0"/>
            <a:r>
              <a:rPr lang="en-US" noProof="0" dirty="0"/>
              <a:t>00 Month 2012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2877248"/>
            <a:ext cx="5839968" cy="398075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713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FCCE6807-8AE0-48F0-A77E-0189639996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2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535055" y="258618"/>
            <a:ext cx="7561270" cy="6811168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382951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aster Titl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38EFB466-F30A-42F7-8687-46C22C41727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6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12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83127" y="5273965"/>
            <a:ext cx="1597657" cy="1584036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20237" y="3958989"/>
            <a:ext cx="10050913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Master Title: Version 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420437" y="5131316"/>
            <a:ext cx="10052948" cy="647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0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Name of the contributor</a:t>
            </a:r>
          </a:p>
          <a:p>
            <a:pPr lvl="0"/>
            <a:r>
              <a:rPr lang="en-US" noProof="0" dirty="0"/>
              <a:t>Name of the event, venue, 00 Month 2012</a:t>
            </a:r>
          </a:p>
        </p:txBody>
      </p:sp>
    </p:spTree>
    <p:extLst>
      <p:ext uri="{BB962C8B-B14F-4D97-AF65-F5344CB8AC3E}">
        <p14:creationId xmlns:p14="http://schemas.microsoft.com/office/powerpoint/2010/main" val="19602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2248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41774DEE-59DB-4407-8F11-B67DF60C6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1268413"/>
            <a:ext cx="11328400" cy="4752975"/>
          </a:xfrm>
        </p:spPr>
        <p:txBody>
          <a:bodyPr/>
          <a:lstStyle>
            <a:lvl3pPr marL="361950" indent="-36195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81A5086C-E974-4C14-A7EF-3EEEFB3A09C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811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CAA6FEC1-C44D-4D71-B957-3E1B3D5B1F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0" y="3716338"/>
            <a:ext cx="11328400" cy="2305050"/>
          </a:xfrm>
        </p:spPr>
        <p:txBody>
          <a:bodyPr anchor="ctr" anchorCtr="1"/>
          <a:lstStyle>
            <a:lvl1pPr algn="ctr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431800" y="1268413"/>
            <a:ext cx="11328400" cy="2305050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156DAB7A-5271-474C-B0F8-54EE7CDCAF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489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BFB28AEF-A3BF-4C85-8064-F8843BE2BD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>
          <a:xfrm>
            <a:off x="431802" y="1268413"/>
            <a:ext cx="5568949" cy="4752975"/>
          </a:xfrm>
        </p:spPr>
        <p:txBody>
          <a:bodyPr/>
          <a:lstStyle>
            <a:lvl1pPr algn="l">
              <a:buFontTx/>
              <a:buNone/>
              <a:defRPr sz="2500">
                <a:solidFill>
                  <a:schemeClr val="accent1"/>
                </a:solidFill>
              </a:defRPr>
            </a:lvl1pPr>
            <a:lvl2pPr algn="ctr">
              <a:buFontTx/>
              <a:buNone/>
              <a:defRPr sz="2500">
                <a:solidFill>
                  <a:schemeClr val="accent1"/>
                </a:solidFill>
              </a:defRPr>
            </a:lvl2pPr>
            <a:lvl3pPr marL="0" indent="0" algn="ctr">
              <a:buFontTx/>
              <a:buNone/>
              <a:defRPr sz="2500">
                <a:solidFill>
                  <a:schemeClr val="accent1"/>
                </a:solidFill>
              </a:defRPr>
            </a:lvl3pPr>
            <a:lvl4pPr marL="0" indent="0" algn="ctr">
              <a:buFontTx/>
              <a:buNone/>
              <a:defRPr sz="2500">
                <a:solidFill>
                  <a:schemeClr val="accent1"/>
                </a:solidFill>
              </a:defRPr>
            </a:lvl4pPr>
            <a:lvl5pPr marL="0" indent="0" algn="ctr">
              <a:buFontTx/>
              <a:buNone/>
              <a:defRPr sz="25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dirty="0" err="1"/>
              <a:t>Textmaster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 hasCustomPrompt="1"/>
          </p:nvPr>
        </p:nvSpPr>
        <p:spPr>
          <a:xfrm>
            <a:off x="6191251" y="1268413"/>
            <a:ext cx="5568949" cy="4752975"/>
          </a:xfrm>
        </p:spPr>
        <p:txBody>
          <a:bodyPr/>
          <a:lstStyle/>
          <a:p>
            <a:r>
              <a:rPr lang="en-US" noProof="0" dirty="0"/>
              <a:t>Images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320ABC5F-AA10-4C96-B510-674CEFAA413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181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0643E439-D8A3-43CF-AF6A-C5B396F916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n-US" noProof="0" dirty="0" err="1"/>
              <a:t>Titlemaster</a:t>
            </a:r>
            <a:endParaRPr lang="en-US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2635416A-B75A-43D4-8F85-E12EDD7F715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74C2E22-86FF-48C1-86D0-E9435F596E3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47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: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6E735025-3C93-4601-B111-7704647D029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I:\_GregW\1322550 WBGIS - ITS Sub Branding\WBGIS_ITS-PPT_footer-06.jpg"/>
          <p:cNvPicPr>
            <a:picLocks noChangeAspect="1" noChangeArrowheads="1"/>
          </p:cNvPicPr>
          <p:nvPr userDrawn="1"/>
        </p:nvPicPr>
        <p:blipFill>
          <a:blip r:embed="rId6"/>
          <a:srcRect b="82105"/>
          <a:stretch>
            <a:fillRect/>
          </a:stretch>
        </p:blipFill>
        <p:spPr bwMode="auto">
          <a:xfrm>
            <a:off x="0" y="1379624"/>
            <a:ext cx="12192000" cy="136358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 userDrawn="1"/>
        </p:nvSpPr>
        <p:spPr>
          <a:xfrm>
            <a:off x="0" y="1283371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288505"/>
            <a:ext cx="12192000" cy="47805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374062" y="2986248"/>
            <a:ext cx="4465948" cy="1011238"/>
          </a:xfrm>
        </p:spPr>
        <p:txBody>
          <a:bodyPr vert="horz" bIns="0"/>
          <a:lstStyle>
            <a:lvl1pPr>
              <a:defRPr sz="3500">
                <a:solidFill>
                  <a:srgbClr val="002345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374063" y="4026716"/>
            <a:ext cx="4521539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rgbClr val="00ADE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766560"/>
            <a:ext cx="12192000" cy="91440"/>
          </a:xfrm>
          <a:prstGeom prst="rect">
            <a:avLst/>
          </a:prstGeom>
          <a:solidFill>
            <a:schemeClr val="accent2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858768"/>
            <a:ext cx="5839968" cy="2999232"/>
          </a:xfrm>
          <a:prstGeom prst="rect">
            <a:avLst/>
          </a:prstGeom>
          <a:blipFill dpi="0" rotWithShape="1">
            <a:blip r:embed="rId7">
              <a:alphaModFix amt="3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644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: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C60C569F-4BBF-434C-8258-6D844881F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0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hteck 12"/>
          <p:cNvSpPr/>
          <p:nvPr userDrawn="1"/>
        </p:nvSpPr>
        <p:spPr>
          <a:xfrm>
            <a:off x="0" y="1278000"/>
            <a:ext cx="12192000" cy="558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Bild 13"/>
          <p:cNvPicPr>
            <a:picLocks noChangeAspect="1"/>
          </p:cNvPicPr>
          <p:nvPr userDrawn="1"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4079776" y="1057374"/>
            <a:ext cx="8016549" cy="60124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537067" y="1272561"/>
            <a:ext cx="9356419" cy="1011238"/>
          </a:xfrm>
        </p:spPr>
        <p:txBody>
          <a:bodyPr vert="horz" bIns="0"/>
          <a:lstStyle>
            <a:lvl1pPr>
              <a:defRPr sz="35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Thank you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37291" y="4026716"/>
            <a:ext cx="9358312" cy="208944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baseline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World Bank Group</a:t>
            </a:r>
          </a:p>
          <a:p>
            <a:pPr lvl="0"/>
            <a:r>
              <a:rPr lang="en-US" noProof="0" dirty="0"/>
              <a:t>Address Line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Address Line 1</a:t>
            </a:r>
          </a:p>
          <a:p>
            <a:pPr lvl="0"/>
            <a:r>
              <a:rPr lang="en-US" noProof="0" dirty="0"/>
              <a:t>City ABC</a:t>
            </a:r>
          </a:p>
          <a:p>
            <a:pPr lvl="0"/>
            <a:r>
              <a:rPr lang="en-US" noProof="0" dirty="0"/>
              <a:t>State DEFG</a:t>
            </a:r>
          </a:p>
        </p:txBody>
      </p:sp>
    </p:spTree>
    <p:extLst>
      <p:ext uri="{BB962C8B-B14F-4D97-AF65-F5344CB8AC3E}">
        <p14:creationId xmlns:p14="http://schemas.microsoft.com/office/powerpoint/2010/main" val="364210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0DF6CAD-968E-43D8-8661-613DA17E559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4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72098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274168" y="4596999"/>
            <a:ext cx="2844800" cy="365125"/>
          </a:xfrm>
          <a:prstGeom prst="rect">
            <a:avLst/>
          </a:prstGeom>
        </p:spPr>
        <p:txBody>
          <a:bodyPr/>
          <a:lstStyle/>
          <a:p>
            <a:fld id="{CF80059F-2D43-4872-A0E4-2E6DAEFA96BA}" type="datetime1">
              <a:rPr lang="en-US" smtClean="0">
                <a:solidFill>
                  <a:prstClr val="black"/>
                </a:solidFill>
              </a:rPr>
              <a:pPr/>
              <a:t>11/24/2022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F963-0169-47D2-95EC-A32CB8DA9110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xmlns="" id="{6F5E0B90-D52A-4B63-BF33-254CDBA0CC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1C77EEF-C8B0-4C84-8F03-DCDEC11772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0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xmlns="" id="{8BAAA46C-9D40-4C74-88D8-8E72A107793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Diapositiva de think-cell" r:id="rId4" imgW="408" imgH="408" progId="TCLayout.ActiveDocument.1">
                  <p:embed/>
                </p:oleObj>
              </mc:Choice>
              <mc:Fallback>
                <p:oleObj name="Diapositiva de think-cell" r:id="rId4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1AE78-07CC-4308-86FF-6B1418550B7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ußzeilenplatzhalter 2">
            <a:extLst>
              <a:ext uri="{FF2B5EF4-FFF2-40B4-BE49-F238E27FC236}">
                <a16:creationId xmlns:a16="http://schemas.microsoft.com/office/drawing/2014/main" xmlns="" id="{C818D6BA-0BFD-43C4-A057-D465B3B245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80084" y="6360102"/>
            <a:ext cx="6077768" cy="215901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08A706F-76ED-4568-A9F0-1D731C9E1D3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1800" y="6234630"/>
            <a:ext cx="2280227" cy="4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7104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D7164-E43B-491B-8D14-6FC46D79184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1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614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8375A-EEAA-4174-BDFC-046613D1381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6663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4EEBC-7E75-4AD2-912D-342664390C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995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C4A7-A8A9-44F7-AC6E-EB46032209B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8967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8B91-A6E7-44A9-8597-C288C1691AB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263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501F4-2F9A-4B42-963F-FF27A66515A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7353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6BF5-5A75-402C-93B4-845E19C289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7020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2077F-D40F-40AD-B24E-DA052F3F463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347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5F55-0F0A-4859-80F1-8C3C931712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544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1599-A7E0-4345-BED8-41300A018F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4383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5AAF-C498-4C92-95EC-4ACE500F72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3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5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98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75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26.xml"/><Relationship Id="rId16" Type="http://schemas.openxmlformats.org/officeDocument/2006/relationships/tags" Target="../tags/tag15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ags" Target="../tags/tag1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vmlDrawing" Target="../drawings/vmlDrawing13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38.xml"/><Relationship Id="rId16" Type="http://schemas.openxmlformats.org/officeDocument/2006/relationships/tags" Target="../tags/tag2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ags" Target="../tags/tag27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vmlDrawing" Target="../drawings/vmlDrawing25.v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B63FD-C458-494A-BC3A-94B69249C009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B5188-9B0C-40F8-9411-A71B95162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9000AD2E-BA54-41F6-A29B-0A2F3AA6ED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Diapositiva de think-cell" r:id="rId18" imgW="592" imgH="591" progId="TCLayout.ActiveDocument.1">
                  <p:embed/>
                </p:oleObj>
              </mc:Choice>
              <mc:Fallback>
                <p:oleObj name="Diapositiva de think-cell" r:id="rId18" imgW="592" imgH="59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>
            <a:extLst>
              <a:ext uri="{FF2B5EF4-FFF2-40B4-BE49-F238E27FC236}">
                <a16:creationId xmlns:a16="http://schemas.microsoft.com/office/drawing/2014/main" xmlns="" id="{C9D0E05F-3BEC-4CED-A159-ADB11F5D5C21}"/>
              </a:ext>
            </a:extLst>
          </p:cNvPr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3000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260351"/>
            <a:ext cx="113284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This is a headline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80084" y="6360102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76157" y="6360102"/>
            <a:ext cx="38404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31800" y="1268413"/>
            <a:ext cx="11328400" cy="475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825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00" r:id="rId13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000" kern="120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30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361950" indent="-36195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 baseline="0">
          <a:solidFill>
            <a:schemeClr val="accent2"/>
          </a:solidFill>
          <a:latin typeface="+mn-lt"/>
          <a:ea typeface="+mn-ea"/>
          <a:cs typeface="+mn-cs"/>
        </a:defRPr>
      </a:lvl3pPr>
      <a:lvl4pPr marL="715963" indent="-354013" algn="l" defTabSz="457200" rtl="0" eaLnBrk="1" latinLnBrk="0" hangingPunct="1">
        <a:spcBef>
          <a:spcPct val="20000"/>
        </a:spcBef>
        <a:buFont typeface="Arial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4pPr>
      <a:lvl5pPr marL="1077913" indent="-361950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1431925" indent="-354013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9000AD2E-BA54-41F6-A29B-0A2F3AA6ED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1" name="Diapositiva de think-cell" r:id="rId17" imgW="592" imgH="591" progId="TCLayout.ActiveDocument.1">
                  <p:embed/>
                </p:oleObj>
              </mc:Choice>
              <mc:Fallback>
                <p:oleObj name="Diapositiva de think-cell" r:id="rId17" imgW="592" imgH="59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>
            <a:extLst>
              <a:ext uri="{FF2B5EF4-FFF2-40B4-BE49-F238E27FC236}">
                <a16:creationId xmlns:a16="http://schemas.microsoft.com/office/drawing/2014/main" xmlns="" id="{C9D0E05F-3BEC-4CED-A159-ADB11F5D5C21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3000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260351"/>
            <a:ext cx="113284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This is a headline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80084" y="6360102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76157" y="6360102"/>
            <a:ext cx="38404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31800" y="1268413"/>
            <a:ext cx="11328400" cy="475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33054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000" kern="120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30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361950" indent="-36195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 baseline="0">
          <a:solidFill>
            <a:schemeClr val="accent2"/>
          </a:solidFill>
          <a:latin typeface="+mn-lt"/>
          <a:ea typeface="+mn-ea"/>
          <a:cs typeface="+mn-cs"/>
        </a:defRPr>
      </a:lvl3pPr>
      <a:lvl4pPr marL="715963" indent="-354013" algn="l" defTabSz="457200" rtl="0" eaLnBrk="1" latinLnBrk="0" hangingPunct="1">
        <a:spcBef>
          <a:spcPct val="20000"/>
        </a:spcBef>
        <a:buFont typeface="Arial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4pPr>
      <a:lvl5pPr marL="1077913" indent="-361950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1431925" indent="-354013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9000AD2E-BA54-41F6-A29B-0A2F3AA6ED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Diapositiva de think-cell" r:id="rId17" imgW="592" imgH="591" progId="TCLayout.ActiveDocument.1">
                  <p:embed/>
                </p:oleObj>
              </mc:Choice>
              <mc:Fallback>
                <p:oleObj name="Diapositiva de think-cell" r:id="rId17" imgW="592" imgH="59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>
            <a:extLst>
              <a:ext uri="{FF2B5EF4-FFF2-40B4-BE49-F238E27FC236}">
                <a16:creationId xmlns:a16="http://schemas.microsoft.com/office/drawing/2014/main" xmlns="" id="{C9D0E05F-3BEC-4CED-A159-ADB11F5D5C21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3000" dirty="0">
              <a:solidFill>
                <a:prstClr val="white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260351"/>
            <a:ext cx="113284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This is a headline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80084" y="6360102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Finance &amp; Markets Global Practice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76157" y="6360102"/>
            <a:ext cx="38404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EF62D93A-3BA0-8848-BFA3-D7046C1B555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31800" y="1268413"/>
            <a:ext cx="11328400" cy="475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err="1"/>
              <a:t>Textmaster</a:t>
            </a:r>
            <a:endParaRPr lang="en-US" noProof="0" dirty="0"/>
          </a:p>
          <a:p>
            <a:pPr lvl="1"/>
            <a:r>
              <a:rPr lang="en-US" noProof="0" dirty="0"/>
              <a:t>Second Layer</a:t>
            </a:r>
          </a:p>
          <a:p>
            <a:pPr lvl="2"/>
            <a:r>
              <a:rPr lang="en-US" noProof="0" dirty="0"/>
              <a:t>Third Layer</a:t>
            </a:r>
          </a:p>
          <a:p>
            <a:pPr lvl="3"/>
            <a:r>
              <a:rPr lang="en-US" noProof="0" dirty="0"/>
              <a:t>Fourth Layer</a:t>
            </a:r>
          </a:p>
          <a:p>
            <a:pPr lvl="4"/>
            <a:r>
              <a:rPr lang="en-US" noProof="0" dirty="0"/>
              <a:t>Fifth Layer</a:t>
            </a:r>
          </a:p>
          <a:p>
            <a:pPr lvl="5"/>
            <a:r>
              <a:rPr lang="en-US" noProof="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1062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000" kern="120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30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361950" indent="-36195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 baseline="0">
          <a:solidFill>
            <a:schemeClr val="accent2"/>
          </a:solidFill>
          <a:latin typeface="+mn-lt"/>
          <a:ea typeface="+mn-ea"/>
          <a:cs typeface="+mn-cs"/>
        </a:defRPr>
      </a:lvl3pPr>
      <a:lvl4pPr marL="715963" indent="-354013" algn="l" defTabSz="457200" rtl="0" eaLnBrk="1" latinLnBrk="0" hangingPunct="1">
        <a:spcBef>
          <a:spcPct val="20000"/>
        </a:spcBef>
        <a:buFont typeface="Arial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4pPr>
      <a:lvl5pPr marL="1077913" indent="-361950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1431925" indent="-354013" algn="l" defTabSz="4572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EE953-E515-4FC6-90B4-8BD410E1261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EDAD7-9D44-4B54-B1AC-28B0461D61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3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tags" Target="../tags/tag49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6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4.png"/><Relationship Id="rId2" Type="http://schemas.openxmlformats.org/officeDocument/2006/relationships/tags" Target="../tags/tag50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7.bin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51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8.bin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9.png"/><Relationship Id="rId2" Type="http://schemas.openxmlformats.org/officeDocument/2006/relationships/tags" Target="../tags/tag52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5.png"/><Relationship Id="rId2" Type="http://schemas.openxmlformats.org/officeDocument/2006/relationships/tags" Target="../tags/tag53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0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9.png"/><Relationship Id="rId2" Type="http://schemas.openxmlformats.org/officeDocument/2006/relationships/tags" Target="../tags/tag54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55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2.bin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mtopalli@bankofalbania.or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hyperlink" Target="mailto:pm@cepweb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tags" Target="../tags/tag40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41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8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4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9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tags" Target="../tags/tag43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0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1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tags" Target="../tags/tag45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2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tags" Target="../tags/tag46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3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47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9"/>
          <p:cNvSpPr/>
          <p:nvPr/>
        </p:nvSpPr>
        <p:spPr>
          <a:xfrm>
            <a:off x="9858378" y="518702"/>
            <a:ext cx="1688283" cy="336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December </a:t>
            </a:r>
            <a:r>
              <a:rPr lang="en-US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2022</a:t>
            </a:r>
            <a:endParaRPr lang="en-US" sz="16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Texto, Logotipo&#10;&#10;Descripción generada automáticament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54" y="306017"/>
            <a:ext cx="1136015" cy="762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29069" y="1741359"/>
            <a:ext cx="8029309" cy="3529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3520" marR="219710" algn="ctr">
              <a:lnSpc>
                <a:spcPts val="2760"/>
              </a:lnSpc>
            </a:pPr>
            <a:r>
              <a:rPr lang="en-US" sz="2400" b="1" dirty="0" smtClean="0">
                <a:solidFill>
                  <a:srgbClr val="002060"/>
                </a:solidFill>
                <a:cs typeface="Arial"/>
              </a:rPr>
              <a:t>CLIMATE RISKS IN ALBANIA </a:t>
            </a:r>
          </a:p>
          <a:p>
            <a:pPr marL="223520" marR="219710" algn="ctr">
              <a:lnSpc>
                <a:spcPts val="2760"/>
              </a:lnSpc>
            </a:pPr>
            <a:r>
              <a:rPr lang="en-US" sz="2400" b="1" dirty="0" smtClean="0">
                <a:solidFill>
                  <a:srgbClr val="002060"/>
                </a:solidFill>
                <a:cs typeface="Arial"/>
              </a:rPr>
              <a:t>AND THEIR RELEVANCE TO THE CENTRAL BANK</a:t>
            </a:r>
          </a:p>
          <a:p>
            <a:pPr marL="223520" marR="219710" algn="ctr">
              <a:lnSpc>
                <a:spcPts val="2760"/>
              </a:lnSpc>
            </a:pPr>
            <a:endParaRPr lang="en-US" b="1" dirty="0" smtClean="0">
              <a:solidFill>
                <a:srgbClr val="002060"/>
              </a:solidFill>
              <a:cs typeface="Arial"/>
            </a:endParaRPr>
          </a:p>
          <a:p>
            <a:pPr marL="223520" marR="219710" algn="ctr">
              <a:lnSpc>
                <a:spcPts val="2760"/>
              </a:lnSpc>
            </a:pPr>
            <a:endParaRPr lang="en-US" dirty="0">
              <a:solidFill>
                <a:srgbClr val="002060"/>
              </a:solidFill>
              <a:latin typeface="Arial MT"/>
              <a:cs typeface="Arial MT"/>
            </a:endParaRPr>
          </a:p>
          <a:p>
            <a:pPr algn="ctr">
              <a:lnSpc>
                <a:spcPts val="2580"/>
              </a:lnSpc>
            </a:pPr>
            <a:r>
              <a:rPr lang="en-US" sz="2000" i="1" spc="-5" dirty="0">
                <a:solidFill>
                  <a:schemeClr val="accent1">
                    <a:lumMod val="75000"/>
                    <a:lumOff val="25000"/>
                  </a:schemeClr>
                </a:solidFill>
                <a:latin typeface="Arial MT"/>
                <a:cs typeface="Arial MT"/>
              </a:rPr>
              <a:t>Margerita TOPALLI &amp; Pierre </a:t>
            </a:r>
            <a:r>
              <a:rPr lang="en-US" sz="2000" i="1" spc="-5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Arial MT"/>
                <a:cs typeface="Arial MT"/>
              </a:rPr>
              <a:t>MONNIN</a:t>
            </a:r>
          </a:p>
          <a:p>
            <a:pPr algn="ctr">
              <a:lnSpc>
                <a:spcPts val="2580"/>
              </a:lnSpc>
            </a:pPr>
            <a:r>
              <a:rPr lang="en-US" i="1" spc="-5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Arial MT"/>
                <a:cs typeface="Arial MT"/>
              </a:rPr>
              <a:t> </a:t>
            </a:r>
          </a:p>
          <a:p>
            <a:pPr algn="ctr">
              <a:lnSpc>
                <a:spcPts val="2580"/>
              </a:lnSpc>
            </a:pPr>
            <a:endParaRPr lang="en-US" sz="2000" i="1" dirty="0">
              <a:solidFill>
                <a:schemeClr val="accent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algn="ctr">
              <a:lnSpc>
                <a:spcPts val="2585"/>
              </a:lnSpc>
            </a:pPr>
            <a:r>
              <a:rPr lang="en-US" sz="1600" dirty="0" smtClean="0">
                <a:solidFill>
                  <a:srgbClr val="002060"/>
                </a:solidFill>
                <a:latin typeface="Arial MT"/>
                <a:cs typeface="Arial MT"/>
              </a:rPr>
              <a:t>R</a:t>
            </a:r>
            <a:r>
              <a:rPr lang="en-US" sz="1600" spc="-10" dirty="0" smtClean="0">
                <a:solidFill>
                  <a:srgbClr val="002060"/>
                </a:solidFill>
                <a:latin typeface="Arial MT"/>
                <a:cs typeface="Arial MT"/>
              </a:rPr>
              <a:t>e</a:t>
            </a:r>
            <a:r>
              <a:rPr lang="en-US" sz="1600" spc="5" dirty="0" smtClean="0">
                <a:solidFill>
                  <a:srgbClr val="002060"/>
                </a:solidFill>
                <a:latin typeface="Arial MT"/>
                <a:cs typeface="Arial MT"/>
              </a:rPr>
              <a:t>s</a:t>
            </a:r>
            <a:r>
              <a:rPr lang="en-US" sz="1600" dirty="0" smtClean="0">
                <a:solidFill>
                  <a:srgbClr val="002060"/>
                </a:solidFill>
                <a:latin typeface="Arial MT"/>
                <a:cs typeface="Arial MT"/>
              </a:rPr>
              <a:t>e</a:t>
            </a:r>
            <a:r>
              <a:rPr lang="en-US" sz="1600" spc="-5" dirty="0" smtClean="0">
                <a:solidFill>
                  <a:srgbClr val="002060"/>
                </a:solidFill>
                <a:latin typeface="Arial MT"/>
                <a:cs typeface="Arial MT"/>
              </a:rPr>
              <a:t>arc</a:t>
            </a:r>
            <a:r>
              <a:rPr lang="en-US" sz="1600" dirty="0" smtClean="0">
                <a:solidFill>
                  <a:srgbClr val="002060"/>
                </a:solidFill>
                <a:latin typeface="Arial MT"/>
                <a:cs typeface="Arial MT"/>
              </a:rPr>
              <a:t>h</a:t>
            </a:r>
            <a:r>
              <a:rPr lang="en-US" sz="1600" spc="-110" dirty="0" smtClean="0">
                <a:solidFill>
                  <a:srgbClr val="002060"/>
                </a:solidFill>
                <a:latin typeface="Arial MT"/>
                <a:cs typeface="Arial MT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Arial MT"/>
                <a:cs typeface="Arial MT"/>
              </a:rPr>
              <a:t>De</a:t>
            </a:r>
            <a:r>
              <a:rPr lang="en-US" sz="1600" spc="5" dirty="0" smtClean="0">
                <a:solidFill>
                  <a:srgbClr val="002060"/>
                </a:solidFill>
                <a:latin typeface="Arial MT"/>
                <a:cs typeface="Arial MT"/>
              </a:rPr>
              <a:t>p</a:t>
            </a:r>
            <a:r>
              <a:rPr lang="en-US" sz="1600" spc="-5" dirty="0" smtClean="0">
                <a:solidFill>
                  <a:srgbClr val="002060"/>
                </a:solidFill>
                <a:latin typeface="Arial MT"/>
                <a:cs typeface="Arial MT"/>
              </a:rPr>
              <a:t>artment</a:t>
            </a:r>
          </a:p>
          <a:p>
            <a:pPr algn="ctr">
              <a:lnSpc>
                <a:spcPts val="2585"/>
              </a:lnSpc>
            </a:pPr>
            <a:r>
              <a:rPr lang="en-US" sz="1600" dirty="0" smtClean="0">
                <a:solidFill>
                  <a:srgbClr val="002060"/>
                </a:solidFill>
                <a:latin typeface="Arial MT"/>
                <a:cs typeface="Arial MT"/>
              </a:rPr>
              <a:t>BANK</a:t>
            </a:r>
            <a:r>
              <a:rPr lang="en-US" sz="1600" spc="-120" dirty="0" smtClean="0">
                <a:solidFill>
                  <a:srgbClr val="002060"/>
                </a:solidFill>
                <a:latin typeface="Arial MT"/>
                <a:cs typeface="Arial MT"/>
              </a:rPr>
              <a:t> </a:t>
            </a:r>
            <a:r>
              <a:rPr lang="en-US" sz="1600" spc="-5" dirty="0">
                <a:solidFill>
                  <a:srgbClr val="002060"/>
                </a:solidFill>
                <a:latin typeface="Arial MT"/>
                <a:cs typeface="Arial MT"/>
              </a:rPr>
              <a:t>O</a:t>
            </a:r>
            <a:r>
              <a:rPr lang="en-US" sz="1600" dirty="0">
                <a:solidFill>
                  <a:srgbClr val="002060"/>
                </a:solidFill>
                <a:latin typeface="Arial MT"/>
                <a:cs typeface="Arial MT"/>
              </a:rPr>
              <a:t>F</a:t>
            </a:r>
            <a:r>
              <a:rPr lang="en-US" sz="1600" spc="-195" dirty="0">
                <a:solidFill>
                  <a:srgbClr val="002060"/>
                </a:solidFill>
                <a:latin typeface="Arial MT"/>
                <a:cs typeface="Arial MT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Arial MT"/>
                <a:cs typeface="Arial MT"/>
              </a:rPr>
              <a:t>AL</a:t>
            </a:r>
            <a:r>
              <a:rPr lang="en-US" sz="1600" spc="10" dirty="0">
                <a:solidFill>
                  <a:srgbClr val="002060"/>
                </a:solidFill>
                <a:latin typeface="Arial MT"/>
                <a:cs typeface="Arial MT"/>
              </a:rPr>
              <a:t>B</a:t>
            </a:r>
            <a:r>
              <a:rPr lang="en-US" sz="1600" dirty="0">
                <a:solidFill>
                  <a:srgbClr val="002060"/>
                </a:solidFill>
                <a:latin typeface="Arial MT"/>
                <a:cs typeface="Arial MT"/>
              </a:rPr>
              <a:t>ANIA</a:t>
            </a:r>
          </a:p>
          <a:p>
            <a:pPr algn="ctr">
              <a:lnSpc>
                <a:spcPts val="2585"/>
              </a:lnSpc>
            </a:pPr>
            <a:endParaRPr lang="en-US" dirty="0">
              <a:solidFill>
                <a:srgbClr val="002060"/>
              </a:solidFill>
              <a:latin typeface="Arial MT"/>
              <a:cs typeface="Arial MT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EB0E30E-C8E4-6D7C-C293-ECFBD3C954FD}"/>
              </a:ext>
            </a:extLst>
          </p:cNvPr>
          <p:cNvSpPr>
            <a:spLocks/>
          </p:cNvSpPr>
          <p:nvPr/>
        </p:nvSpPr>
        <p:spPr>
          <a:xfrm>
            <a:off x="693053" y="5733065"/>
            <a:ext cx="10853608" cy="968665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83844" y="6019907"/>
            <a:ext cx="6887463" cy="394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585"/>
              </a:lnSpc>
            </a:pPr>
            <a:r>
              <a:rPr lang="en-US" b="1" dirty="0">
                <a:solidFill>
                  <a:schemeClr val="bg2">
                    <a:lumMod val="85000"/>
                  </a:schemeClr>
                </a:solidFill>
                <a:latin typeface="Arial MT"/>
                <a:cs typeface="Arial MT"/>
              </a:rPr>
              <a:t>16th South-Eastern European Economic Research Workshop</a:t>
            </a:r>
            <a:endParaRPr lang="en-US" b="1" dirty="0">
              <a:solidFill>
                <a:schemeClr val="bg2">
                  <a:lumMod val="85000"/>
                </a:schemeClr>
              </a:solidFill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955111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3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economy and financial 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34E2D-67EB-4210-AFCE-14938EE5CC13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10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US" sz="2400" dirty="0">
              <a:solidFill>
                <a:srgbClr val="002345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Albanian 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exposure 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to transition 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risks… but also opportunities: </a:t>
            </a:r>
            <a:endParaRPr lang="en-US" sz="1400" dirty="0">
              <a:solidFill>
                <a:srgbClr val="00ADE4"/>
              </a:solidFill>
              <a:cs typeface="Arial" panose="020B0604020202020204" pitchFamily="34" charset="0"/>
            </a:endParaRPr>
          </a:p>
        </p:txBody>
      </p:sp>
      <p:sp>
        <p:nvSpPr>
          <p:cNvPr id="20" name="Rectángulo: esquinas redondeadas 4">
            <a:extLst>
              <a:ext uri="{FF2B5EF4-FFF2-40B4-BE49-F238E27FC236}">
                <a16:creationId xmlns:a16="http://schemas.microsoft.com/office/drawing/2014/main" xmlns="" id="{CE4E7FCC-2DD8-10D1-BB0F-316D2318F145}"/>
              </a:ext>
            </a:extLst>
          </p:cNvPr>
          <p:cNvSpPr>
            <a:spLocks/>
          </p:cNvSpPr>
          <p:nvPr/>
        </p:nvSpPr>
        <p:spPr>
          <a:xfrm>
            <a:off x="-1" y="876267"/>
            <a:ext cx="12192001" cy="642277"/>
          </a:xfrm>
          <a:prstGeom prst="roundRect">
            <a:avLst/>
          </a:prstGeom>
          <a:solidFill>
            <a:srgbClr val="00B0F0">
              <a:alpha val="60000"/>
            </a:srgbClr>
          </a:solidFill>
        </p:spPr>
        <p:txBody>
          <a:bodyPr wrap="square" lIns="1080000" rIns="1080000" anchor="ctr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r>
              <a:rPr lang="en-US" sz="1200" b="1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The transition entails </a:t>
            </a:r>
            <a:r>
              <a:rPr lang="en-US" sz="1200" b="1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risks, </a:t>
            </a:r>
            <a:r>
              <a:rPr lang="en-US" sz="1200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as </a:t>
            </a:r>
            <a:r>
              <a:rPr lang="en-US" sz="1200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the transition </a:t>
            </a:r>
            <a:r>
              <a:rPr lang="en-US" sz="1200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to a sustainable economy requires profound sectoral </a:t>
            </a:r>
            <a:r>
              <a:rPr lang="en-US" sz="1200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changes, but… </a:t>
            </a:r>
          </a:p>
          <a:p>
            <a:pPr algn="ctr">
              <a:buClr>
                <a:srgbClr val="000000"/>
              </a:buClr>
              <a:buFont typeface="Arial"/>
              <a:buNone/>
              <a:defRPr/>
            </a:pPr>
            <a:r>
              <a:rPr lang="en-US" sz="1200" b="1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also </a:t>
            </a:r>
            <a:r>
              <a:rPr lang="en-US" sz="1200" b="1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opportunities for the Albanian economy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xmlns="" id="{F2C64A4D-C038-97DE-3E18-F71458FF2603}"/>
              </a:ext>
            </a:extLst>
          </p:cNvPr>
          <p:cNvSpPr>
            <a:spLocks noChangeAspect="1"/>
          </p:cNvSpPr>
          <p:nvPr/>
        </p:nvSpPr>
        <p:spPr>
          <a:xfrm>
            <a:off x="11135107" y="529003"/>
            <a:ext cx="324000" cy="32400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7000">
                  <a:srgbClr val="00ADE4"/>
                </a:gs>
                <a:gs pos="79000">
                  <a:srgbClr val="0039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rgbClr val="003971"/>
                </a:solidFill>
                <a:ea typeface="Roboto" panose="02000000000000000000" pitchFamily="2" charset="0"/>
              </a:rPr>
              <a:t>1</a:t>
            </a:r>
            <a:endParaRPr lang="en-US" sz="1200" b="1" dirty="0">
              <a:solidFill>
                <a:srgbClr val="003971"/>
              </a:solidFill>
              <a:ea typeface="Roboto" panose="02000000000000000000" pitchFamily="2" charset="0"/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xmlns="" id="{1A988253-35B8-B99D-7628-BAE94CECA965}"/>
              </a:ext>
            </a:extLst>
          </p:cNvPr>
          <p:cNvCxnSpPr>
            <a:cxnSpLocks/>
            <a:stCxn id="28" idx="6"/>
            <a:endCxn id="31" idx="2"/>
          </p:cNvCxnSpPr>
          <p:nvPr/>
        </p:nvCxnSpPr>
        <p:spPr>
          <a:xfrm>
            <a:off x="11459107" y="691003"/>
            <a:ext cx="1030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Elipse 30">
            <a:extLst>
              <a:ext uri="{FF2B5EF4-FFF2-40B4-BE49-F238E27FC236}">
                <a16:creationId xmlns:a16="http://schemas.microsoft.com/office/drawing/2014/main" xmlns="" id="{2AC22364-3521-E33C-9599-3C186D25578A}"/>
              </a:ext>
            </a:extLst>
          </p:cNvPr>
          <p:cNvSpPr>
            <a:spLocks noChangeAspect="1"/>
          </p:cNvSpPr>
          <p:nvPr/>
        </p:nvSpPr>
        <p:spPr>
          <a:xfrm>
            <a:off x="11562143" y="529003"/>
            <a:ext cx="324000" cy="324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prstClr val="white"/>
                </a:solidFill>
              </a:rPr>
              <a:t>2</a:t>
            </a:r>
            <a:endParaRPr lang="en-US" sz="11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9">
            <a:extLst>
              <a:ext uri="{FF2B5EF4-FFF2-40B4-BE49-F238E27FC236}">
                <a16:creationId xmlns:a16="http://schemas.microsoft.com/office/drawing/2014/main" xmlns="" id="{4F6A8689-4572-2927-CCC2-BA9687ACFADA}"/>
              </a:ext>
            </a:extLst>
          </p:cNvPr>
          <p:cNvSpPr>
            <a:spLocks/>
          </p:cNvSpPr>
          <p:nvPr/>
        </p:nvSpPr>
        <p:spPr>
          <a:xfrm>
            <a:off x="6258637" y="4477077"/>
            <a:ext cx="5443200" cy="968665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EAFB9905-6BBF-74AE-F723-FB130C8F37FB}"/>
              </a:ext>
            </a:extLst>
          </p:cNvPr>
          <p:cNvSpPr txBox="1">
            <a:spLocks/>
          </p:cNvSpPr>
          <p:nvPr/>
        </p:nvSpPr>
        <p:spPr>
          <a:xfrm>
            <a:off x="533336" y="2222011"/>
            <a:ext cx="972000" cy="638530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sz="4000" dirty="0">
                <a:solidFill>
                  <a:srgbClr val="00ADE4"/>
                </a:solidFill>
                <a:latin typeface="Arial"/>
                <a:ea typeface="Roboto Medium" charset="0"/>
                <a:cs typeface="Roboto Medium" charset="0"/>
              </a:rPr>
              <a:t>01</a:t>
            </a:r>
            <a:endParaRPr sz="4000" dirty="0">
              <a:solidFill>
                <a:srgbClr val="00ADE4"/>
              </a:solidFill>
              <a:latin typeface="Arial"/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9EB54F62-50DC-CBB6-7324-858B51DF06FC}"/>
              </a:ext>
            </a:extLst>
          </p:cNvPr>
          <p:cNvSpPr txBox="1">
            <a:spLocks/>
          </p:cNvSpPr>
          <p:nvPr/>
        </p:nvSpPr>
        <p:spPr>
          <a:xfrm>
            <a:off x="1596136" y="2180245"/>
            <a:ext cx="4176000" cy="722062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spcBef>
                <a:spcPts val="600"/>
              </a:spcBef>
              <a:buNone/>
              <a:defRPr/>
            </a:pPr>
            <a:r>
              <a:rPr lang="en-GB" sz="1200" dirty="0"/>
              <a:t>The EU Green Deal &amp; the parallel Green Agenda for the Western Balkans </a:t>
            </a:r>
            <a:r>
              <a:rPr lang="en-GB" sz="1200" dirty="0">
                <a:sym typeface="Wingdings" panose="05000000000000000000" pitchFamily="2" charset="2"/>
              </a:rPr>
              <a:t> </a:t>
            </a:r>
            <a:r>
              <a:rPr lang="en-US" sz="1200" dirty="0"/>
              <a:t>more funding from the capital markets and </a:t>
            </a:r>
            <a:r>
              <a:rPr lang="en-GB" sz="1200" dirty="0"/>
              <a:t>financing opportunities for green businesses and projects (New Markets)</a:t>
            </a:r>
            <a:endParaRPr lang="en-GB" sz="1200" dirty="0"/>
          </a:p>
        </p:txBody>
      </p:sp>
      <p:sp>
        <p:nvSpPr>
          <p:cNvPr id="15" name="Прямоугольник 9">
            <a:extLst>
              <a:ext uri="{FF2B5EF4-FFF2-40B4-BE49-F238E27FC236}">
                <a16:creationId xmlns:a16="http://schemas.microsoft.com/office/drawing/2014/main" xmlns="" id="{1EB0E30E-C8E4-6D7C-C293-ECFBD3C954FD}"/>
              </a:ext>
            </a:extLst>
          </p:cNvPr>
          <p:cNvSpPr>
            <a:spLocks/>
          </p:cNvSpPr>
          <p:nvPr/>
        </p:nvSpPr>
        <p:spPr>
          <a:xfrm>
            <a:off x="495006" y="3370385"/>
            <a:ext cx="5443200" cy="968665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xmlns="" id="{FFF86492-4D26-EC89-6228-4B39F2403E11}"/>
              </a:ext>
            </a:extLst>
          </p:cNvPr>
          <p:cNvSpPr txBox="1">
            <a:spLocks/>
          </p:cNvSpPr>
          <p:nvPr/>
        </p:nvSpPr>
        <p:spPr>
          <a:xfrm>
            <a:off x="533336" y="3535452"/>
            <a:ext cx="972000" cy="638530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sz="4000">
                <a:solidFill>
                  <a:srgbClr val="FFFFFF"/>
                </a:solidFill>
                <a:latin typeface="Arial"/>
                <a:ea typeface="Roboto Medium" charset="0"/>
                <a:cs typeface="Roboto Medium" charset="0"/>
              </a:rPr>
              <a:t>02</a:t>
            </a:r>
            <a:endParaRPr sz="40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F5264690-9C53-5339-E5DC-F9216CE178F7}"/>
              </a:ext>
            </a:extLst>
          </p:cNvPr>
          <p:cNvSpPr txBox="1">
            <a:spLocks/>
          </p:cNvSpPr>
          <p:nvPr/>
        </p:nvSpPr>
        <p:spPr>
          <a:xfrm>
            <a:off x="1596136" y="3493686"/>
            <a:ext cx="4176000" cy="722062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>
                <a:solidFill>
                  <a:srgbClr val="FFFFFF"/>
                </a:solidFill>
                <a:latin typeface="Arial"/>
                <a:ea typeface="Roboto Medium" charset="0"/>
              </a:rPr>
              <a:t>Scale-up new financial instruments (blended finance, microcredit) </a:t>
            </a:r>
            <a:r>
              <a:rPr lang="en-US" sz="1200" dirty="0">
                <a:solidFill>
                  <a:srgbClr val="FFFFFF"/>
                </a:solidFill>
                <a:latin typeface="Arial"/>
                <a:ea typeface="Roboto Medium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solidFill>
                  <a:srgbClr val="FFFFFF"/>
                </a:solidFill>
                <a:latin typeface="Arial"/>
                <a:ea typeface="Roboto Medium" charset="0"/>
              </a:rPr>
              <a:t> Develop financial markets and extend actors beyond traditional banks</a:t>
            </a:r>
            <a:endParaRPr lang="en-US" sz="1200" dirty="0">
              <a:solidFill>
                <a:srgbClr val="FFFFFF"/>
              </a:solidFill>
              <a:latin typeface="Arial"/>
              <a:ea typeface="Roboto Medium" charset="0"/>
            </a:endParaRP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86AA11AA-DE08-7CED-AB60-1C22658DAADE}"/>
              </a:ext>
            </a:extLst>
          </p:cNvPr>
          <p:cNvSpPr txBox="1">
            <a:spLocks/>
          </p:cNvSpPr>
          <p:nvPr/>
        </p:nvSpPr>
        <p:spPr>
          <a:xfrm>
            <a:off x="533336" y="4600303"/>
            <a:ext cx="972000" cy="816721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sz="4000">
                <a:solidFill>
                  <a:srgbClr val="00ADE4"/>
                </a:solidFill>
                <a:latin typeface="Arial"/>
                <a:ea typeface="Roboto Medium" charset="0"/>
                <a:cs typeface="Roboto Medium" charset="0"/>
              </a:rPr>
              <a:t>03</a:t>
            </a:r>
            <a:endParaRPr sz="4000">
              <a:solidFill>
                <a:srgbClr val="00ADE4"/>
              </a:solidFill>
              <a:latin typeface="Arial"/>
            </a:endParaRPr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xmlns="" id="{CB297EF9-FBD7-210C-8B09-E660D74428E0}"/>
              </a:ext>
            </a:extLst>
          </p:cNvPr>
          <p:cNvSpPr txBox="1">
            <a:spLocks/>
          </p:cNvSpPr>
          <p:nvPr/>
        </p:nvSpPr>
        <p:spPr>
          <a:xfrm>
            <a:off x="1596136" y="4546881"/>
            <a:ext cx="4176000" cy="923565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spcBef>
                <a:spcPts val="600"/>
              </a:spcBef>
              <a:buNone/>
              <a:defRPr/>
            </a:pPr>
            <a:r>
              <a:rPr lang="en-GB" sz="1200" dirty="0"/>
              <a:t>Enhanced financial stability</a:t>
            </a:r>
          </a:p>
        </p:txBody>
      </p:sp>
      <p:sp>
        <p:nvSpPr>
          <p:cNvPr id="26" name="Прямоугольник 9">
            <a:extLst>
              <a:ext uri="{FF2B5EF4-FFF2-40B4-BE49-F238E27FC236}">
                <a16:creationId xmlns:a16="http://schemas.microsoft.com/office/drawing/2014/main" xmlns="" id="{474C54B0-AF80-DF3B-6315-B3A90009A587}"/>
              </a:ext>
            </a:extLst>
          </p:cNvPr>
          <p:cNvSpPr>
            <a:spLocks/>
          </p:cNvSpPr>
          <p:nvPr/>
        </p:nvSpPr>
        <p:spPr>
          <a:xfrm>
            <a:off x="6220307" y="2041340"/>
            <a:ext cx="5443200" cy="968665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xmlns="" id="{B1A70E6E-F602-E734-C07C-13323D6E3C1C}"/>
              </a:ext>
            </a:extLst>
          </p:cNvPr>
          <p:cNvSpPr txBox="1">
            <a:spLocks/>
          </p:cNvSpPr>
          <p:nvPr/>
        </p:nvSpPr>
        <p:spPr>
          <a:xfrm>
            <a:off x="6258637" y="2206407"/>
            <a:ext cx="972000" cy="638530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sz="4000" dirty="0">
                <a:solidFill>
                  <a:prstClr val="white"/>
                </a:solidFill>
                <a:latin typeface="Arial"/>
                <a:ea typeface="Roboto Medium" charset="0"/>
                <a:cs typeface="Roboto Medium" charset="0"/>
              </a:rPr>
              <a:t>04</a:t>
            </a:r>
            <a:endParaRPr sz="40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xmlns="" id="{75E72929-024A-40BE-FEED-373CFE603704}"/>
              </a:ext>
            </a:extLst>
          </p:cNvPr>
          <p:cNvSpPr txBox="1">
            <a:spLocks/>
          </p:cNvSpPr>
          <p:nvPr/>
        </p:nvSpPr>
        <p:spPr>
          <a:xfrm>
            <a:off x="7321437" y="2164641"/>
            <a:ext cx="4176000" cy="722062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>
                <a:solidFill>
                  <a:srgbClr val="FFFFFF"/>
                </a:solidFill>
                <a:latin typeface="Arial"/>
                <a:ea typeface="Roboto Medium" charset="0"/>
              </a:rPr>
              <a:t>Enhanced competitiveness </a:t>
            </a:r>
          </a:p>
        </p:txBody>
      </p:sp>
      <p:sp>
        <p:nvSpPr>
          <p:cNvPr id="33" name="Текст 2">
            <a:extLst>
              <a:ext uri="{FF2B5EF4-FFF2-40B4-BE49-F238E27FC236}">
                <a16:creationId xmlns:a16="http://schemas.microsoft.com/office/drawing/2014/main" xmlns="" id="{F0599B9E-23B1-5693-BE26-414BC5D5DC83}"/>
              </a:ext>
            </a:extLst>
          </p:cNvPr>
          <p:cNvSpPr txBox="1">
            <a:spLocks/>
          </p:cNvSpPr>
          <p:nvPr/>
        </p:nvSpPr>
        <p:spPr>
          <a:xfrm>
            <a:off x="6296967" y="4648383"/>
            <a:ext cx="972000" cy="63853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 algn="r" defTabSz="2438522">
              <a:spcBef>
                <a:spcPts val="600"/>
              </a:spcBef>
              <a:buFont typeface="Arial" panose="020B0604020202020204" pitchFamily="34" charset="0"/>
              <a:buNone/>
              <a:defRPr sz="4000" b="0" i="0" baseline="0">
                <a:solidFill>
                  <a:schemeClr val="bg2"/>
                </a:solidFill>
                <a:latin typeface="+mj-lt"/>
                <a:ea typeface="Roboto Medium" charset="0"/>
                <a:cs typeface="Roboto Medium" charset="0"/>
              </a:defRPr>
            </a:lvl1pPr>
            <a:lvl2pPr marL="1981299" indent="-762038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7500"/>
            </a:lvl2pPr>
            <a:lvl3pPr marL="3048152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6400"/>
            </a:lvl3pPr>
            <a:lvl4pPr marL="4267413" indent="-609630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5300"/>
            </a:lvl4pPr>
            <a:lvl5pPr marL="5486674" indent="-609630" defTabSz="2438522">
              <a:spcBef>
                <a:spcPct val="20000"/>
              </a:spcBef>
              <a:buFont typeface="Arial" panose="020B0604020202020204" pitchFamily="34" charset="0"/>
              <a:buChar char="»"/>
              <a:defRPr sz="5300"/>
            </a:lvl5pPr>
            <a:lvl6pPr marL="6705935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6pPr>
            <a:lvl7pPr marL="7925196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7pPr>
            <a:lvl8pPr marL="9144457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8pPr>
            <a:lvl9pPr marL="10363718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9pPr>
          </a:lstStyle>
          <a:p>
            <a:r>
              <a:rPr lang="en-US" dirty="0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34" name="Текст 2">
            <a:extLst>
              <a:ext uri="{FF2B5EF4-FFF2-40B4-BE49-F238E27FC236}">
                <a16:creationId xmlns:a16="http://schemas.microsoft.com/office/drawing/2014/main" xmlns="" id="{2A0D8C63-02A9-8F89-A4E5-3D717DD61911}"/>
              </a:ext>
            </a:extLst>
          </p:cNvPr>
          <p:cNvSpPr txBox="1">
            <a:spLocks/>
          </p:cNvSpPr>
          <p:nvPr/>
        </p:nvSpPr>
        <p:spPr>
          <a:xfrm>
            <a:off x="7359767" y="4606617"/>
            <a:ext cx="4176000" cy="722062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 defTabSz="2438522">
              <a:spcBef>
                <a:spcPts val="60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bg2"/>
                </a:solidFill>
                <a:latin typeface="+mj-lt"/>
                <a:ea typeface="Roboto Medium" charset="0"/>
                <a:cs typeface="Roboto Light" charset="0"/>
              </a:defRPr>
            </a:lvl1pPr>
            <a:lvl2pPr marL="1981299" indent="-762038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7500"/>
            </a:lvl2pPr>
            <a:lvl3pPr marL="3048152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6400"/>
            </a:lvl3pPr>
            <a:lvl4pPr marL="4267413" indent="-609630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5300"/>
            </a:lvl4pPr>
            <a:lvl5pPr marL="5486674" indent="-609630" defTabSz="2438522">
              <a:spcBef>
                <a:spcPct val="20000"/>
              </a:spcBef>
              <a:buFont typeface="Arial" panose="020B0604020202020204" pitchFamily="34" charset="0"/>
              <a:buChar char="»"/>
              <a:defRPr sz="5300"/>
            </a:lvl5pPr>
            <a:lvl6pPr marL="6705935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6pPr>
            <a:lvl7pPr marL="7925196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7pPr>
            <a:lvl8pPr marL="9144457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8pPr>
            <a:lvl9pPr marL="10363718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9pPr>
          </a:lstStyle>
          <a:p>
            <a:r>
              <a:rPr lang="en-US" dirty="0">
                <a:solidFill>
                  <a:srgbClr val="FFFFFF"/>
                </a:solidFill>
              </a:rPr>
              <a:t>Avoided social and nature costs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xmlns="" id="{9137CDC8-76CB-D0EF-E547-6C0D805BD788}"/>
              </a:ext>
            </a:extLst>
          </p:cNvPr>
          <p:cNvSpPr txBox="1">
            <a:spLocks/>
          </p:cNvSpPr>
          <p:nvPr/>
        </p:nvSpPr>
        <p:spPr>
          <a:xfrm>
            <a:off x="6258637" y="3424360"/>
            <a:ext cx="972000" cy="63853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 algn="r" defTabSz="2438522">
              <a:spcBef>
                <a:spcPts val="600"/>
              </a:spcBef>
              <a:buFont typeface="Arial" panose="020B0604020202020204" pitchFamily="34" charset="0"/>
              <a:buNone/>
              <a:defRPr sz="4000" b="0" i="0" baseline="0">
                <a:solidFill>
                  <a:schemeClr val="accent2"/>
                </a:solidFill>
                <a:latin typeface="+mj-lt"/>
                <a:ea typeface="Roboto Medium" charset="0"/>
                <a:cs typeface="Roboto Medium" charset="0"/>
              </a:defRPr>
            </a:lvl1pPr>
            <a:lvl2pPr marL="1981299" indent="-762038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7500"/>
            </a:lvl2pPr>
            <a:lvl3pPr marL="3048152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6400"/>
            </a:lvl3pPr>
            <a:lvl4pPr marL="4267413" indent="-609630" defTabSz="2438522">
              <a:spcBef>
                <a:spcPct val="20000"/>
              </a:spcBef>
              <a:buFont typeface="Arial" panose="020B0604020202020204" pitchFamily="34" charset="0"/>
              <a:buChar char="–"/>
              <a:defRPr sz="5300"/>
            </a:lvl4pPr>
            <a:lvl5pPr marL="5486674" indent="-609630" defTabSz="2438522">
              <a:spcBef>
                <a:spcPct val="20000"/>
              </a:spcBef>
              <a:buFont typeface="Arial" panose="020B0604020202020204" pitchFamily="34" charset="0"/>
              <a:buChar char="»"/>
              <a:defRPr sz="5300"/>
            </a:lvl5pPr>
            <a:lvl6pPr marL="6705935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6pPr>
            <a:lvl7pPr marL="7925196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7pPr>
            <a:lvl8pPr marL="9144457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8pPr>
            <a:lvl9pPr marL="10363718" indent="-609630" defTabSz="2438522">
              <a:spcBef>
                <a:spcPct val="20000"/>
              </a:spcBef>
              <a:buFont typeface="Arial" panose="020B0604020202020204" pitchFamily="34" charset="0"/>
              <a:buChar char="•"/>
              <a:defRPr sz="5300"/>
            </a:lvl9pPr>
          </a:lstStyle>
          <a:p>
            <a:r>
              <a:rPr lang="en-US" dirty="0">
                <a:solidFill>
                  <a:srgbClr val="00ADE4"/>
                </a:solidFill>
              </a:rPr>
              <a:t>06</a:t>
            </a:r>
          </a:p>
        </p:txBody>
      </p:sp>
      <p:sp>
        <p:nvSpPr>
          <p:cNvPr id="36" name="Текст 2">
            <a:extLst>
              <a:ext uri="{FF2B5EF4-FFF2-40B4-BE49-F238E27FC236}">
                <a16:creationId xmlns:a16="http://schemas.microsoft.com/office/drawing/2014/main" xmlns="" id="{73B4770D-71F9-F70E-7669-7B06233D56EC}"/>
              </a:ext>
            </a:extLst>
          </p:cNvPr>
          <p:cNvSpPr txBox="1">
            <a:spLocks/>
          </p:cNvSpPr>
          <p:nvPr/>
        </p:nvSpPr>
        <p:spPr>
          <a:xfrm>
            <a:off x="7321437" y="3382594"/>
            <a:ext cx="4176000" cy="722062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2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200" dirty="0"/>
              <a:t>A more inclusive, resilient, and sustainable development in Albania</a:t>
            </a:r>
          </a:p>
        </p:txBody>
      </p:sp>
      <p:sp>
        <p:nvSpPr>
          <p:cNvPr id="42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</p:spTree>
    <p:extLst>
      <p:ext uri="{BB962C8B-B14F-4D97-AF65-F5344CB8AC3E}">
        <p14:creationId xmlns:p14="http://schemas.microsoft.com/office/powerpoint/2010/main" val="2295646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8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44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06175" y="144814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Physical and Transition risks 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6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13622" y="3396430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  <p:sp>
        <p:nvSpPr>
          <p:cNvPr id="46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7751" y="209757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</a:t>
            </a: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economy to </a:t>
            </a: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transition and physical risks</a:t>
            </a:r>
          </a:p>
        </p:txBody>
      </p:sp>
      <p:sp>
        <p:nvSpPr>
          <p:cNvPr id="48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  <p:sp>
        <p:nvSpPr>
          <p:cNvPr id="49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13622" y="2747003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</a:p>
        </p:txBody>
      </p:sp>
      <p:sp>
        <p:nvSpPr>
          <p:cNvPr id="50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06175" y="4045857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</p:spTree>
    <p:extLst>
      <p:ext uri="{BB962C8B-B14F-4D97-AF65-F5344CB8AC3E}">
        <p14:creationId xmlns:p14="http://schemas.microsoft.com/office/powerpoint/2010/main" val="3004597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2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financial 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34E2D-67EB-4210-AFCE-14938EE5CC13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US" sz="2400" dirty="0">
              <a:solidFill>
                <a:srgbClr val="002345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Banking sector 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exposure: 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affected sectors</a:t>
            </a: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xmlns="" id="{D41B9C40-DF6E-2170-2E2D-0BE0BBE48571}"/>
              </a:ext>
            </a:extLst>
          </p:cNvPr>
          <p:cNvSpPr/>
          <p:nvPr/>
        </p:nvSpPr>
        <p:spPr>
          <a:xfrm>
            <a:off x="502920" y="931988"/>
            <a:ext cx="1115924" cy="1116000"/>
          </a:xfrm>
          <a:prstGeom prst="roundRect">
            <a:avLst>
              <a:gd name="adj" fmla="val 1032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2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Agriculture</a:t>
            </a:r>
          </a:p>
          <a:p>
            <a:pPr algn="ctr" defTabSz="914126"/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Freeform 1336">
            <a:extLst>
              <a:ext uri="{FF2B5EF4-FFF2-40B4-BE49-F238E27FC236}">
                <a16:creationId xmlns:a16="http://schemas.microsoft.com/office/drawing/2014/main" xmlns="" id="{A7E59C36-E5EC-B6D1-6CDA-80687C79FA6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95691" y="1568158"/>
            <a:ext cx="330382" cy="375705"/>
          </a:xfrm>
          <a:custGeom>
            <a:avLst/>
            <a:gdLst/>
            <a:ahLst/>
            <a:cxnLst>
              <a:cxn ang="0">
                <a:pos x="38" y="386"/>
              </a:cxn>
              <a:cxn ang="0">
                <a:pos x="337" y="449"/>
              </a:cxn>
              <a:cxn ang="0">
                <a:pos x="206" y="769"/>
              </a:cxn>
              <a:cxn ang="0">
                <a:pos x="198" y="608"/>
              </a:cxn>
              <a:cxn ang="0">
                <a:pos x="212" y="840"/>
              </a:cxn>
              <a:cxn ang="0">
                <a:pos x="8" y="417"/>
              </a:cxn>
              <a:cxn ang="0">
                <a:pos x="7" y="564"/>
              </a:cxn>
              <a:cxn ang="0">
                <a:pos x="8" y="417"/>
              </a:cxn>
              <a:cxn ang="0">
                <a:pos x="390" y="883"/>
              </a:cxn>
              <a:cxn ang="0">
                <a:pos x="276" y="769"/>
              </a:cxn>
              <a:cxn ang="0">
                <a:pos x="766" y="392"/>
              </a:cxn>
              <a:cxn ang="0">
                <a:pos x="708" y="481"/>
              </a:cxn>
              <a:cxn ang="0">
                <a:pos x="686" y="609"/>
              </a:cxn>
              <a:cxn ang="0">
                <a:pos x="708" y="481"/>
              </a:cxn>
              <a:cxn ang="0">
                <a:pos x="463" y="524"/>
              </a:cxn>
              <a:cxn ang="0">
                <a:pos x="677" y="451"/>
              </a:cxn>
              <a:cxn ang="0">
                <a:pos x="347" y="769"/>
              </a:cxn>
              <a:cxn ang="0">
                <a:pos x="419" y="708"/>
              </a:cxn>
              <a:cxn ang="0">
                <a:pos x="347" y="769"/>
              </a:cxn>
              <a:cxn ang="0">
                <a:pos x="537" y="652"/>
              </a:cxn>
              <a:cxn ang="0">
                <a:pos x="390" y="811"/>
              </a:cxn>
              <a:cxn ang="0">
                <a:pos x="468" y="183"/>
              </a:cxn>
              <a:cxn ang="0">
                <a:pos x="312" y="183"/>
              </a:cxn>
              <a:cxn ang="0">
                <a:pos x="468" y="183"/>
              </a:cxn>
              <a:cxn ang="0">
                <a:pos x="390" y="414"/>
              </a:cxn>
              <a:cxn ang="0">
                <a:pos x="368" y="316"/>
              </a:cxn>
              <a:cxn ang="0">
                <a:pos x="390" y="295"/>
              </a:cxn>
              <a:cxn ang="0">
                <a:pos x="411" y="392"/>
              </a:cxn>
              <a:cxn ang="0">
                <a:pos x="259" y="335"/>
              </a:cxn>
              <a:cxn ang="0">
                <a:pos x="244" y="298"/>
              </a:cxn>
              <a:cxn ang="0">
                <a:pos x="311" y="262"/>
              </a:cxn>
              <a:cxn ang="0">
                <a:pos x="275" y="329"/>
              </a:cxn>
              <a:cxn ang="0">
                <a:pos x="257" y="205"/>
              </a:cxn>
              <a:cxn ang="0">
                <a:pos x="215" y="205"/>
              </a:cxn>
              <a:cxn ang="0">
                <a:pos x="215" y="161"/>
              </a:cxn>
              <a:cxn ang="0">
                <a:pos x="257" y="161"/>
              </a:cxn>
              <a:cxn ang="0">
                <a:pos x="257" y="205"/>
              </a:cxn>
              <a:cxn ang="0">
                <a:pos x="280" y="104"/>
              </a:cxn>
              <a:cxn ang="0">
                <a:pos x="259" y="52"/>
              </a:cxn>
              <a:cxn ang="0">
                <a:pos x="311" y="74"/>
              </a:cxn>
              <a:cxn ang="0">
                <a:pos x="296" y="111"/>
              </a:cxn>
              <a:cxn ang="0">
                <a:pos x="505" y="329"/>
              </a:cxn>
              <a:cxn ang="0">
                <a:pos x="469" y="262"/>
              </a:cxn>
              <a:cxn ang="0">
                <a:pos x="536" y="298"/>
              </a:cxn>
              <a:cxn ang="0">
                <a:pos x="520" y="335"/>
              </a:cxn>
              <a:cxn ang="0">
                <a:pos x="501" y="183"/>
              </a:cxn>
              <a:cxn ang="0">
                <a:pos x="565" y="161"/>
              </a:cxn>
              <a:cxn ang="0">
                <a:pos x="586" y="183"/>
              </a:cxn>
              <a:cxn ang="0">
                <a:pos x="523" y="205"/>
              </a:cxn>
              <a:cxn ang="0">
                <a:pos x="469" y="104"/>
              </a:cxn>
              <a:cxn ang="0">
                <a:pos x="490" y="52"/>
              </a:cxn>
              <a:cxn ang="0">
                <a:pos x="521" y="83"/>
              </a:cxn>
              <a:cxn ang="0">
                <a:pos x="484" y="111"/>
              </a:cxn>
              <a:cxn ang="0">
                <a:pos x="368" y="50"/>
              </a:cxn>
              <a:cxn ang="0">
                <a:pos x="390" y="0"/>
              </a:cxn>
              <a:cxn ang="0">
                <a:pos x="412" y="50"/>
              </a:cxn>
            </a:cxnLst>
            <a:rect l="0" t="0" r="r" b="b"/>
            <a:pathLst>
              <a:path w="779" h="883">
                <a:moveTo>
                  <a:pt x="242" y="590"/>
                </a:moveTo>
                <a:cubicBezTo>
                  <a:pt x="38" y="386"/>
                  <a:pt x="38" y="386"/>
                  <a:pt x="38" y="386"/>
                </a:cubicBezTo>
                <a:cubicBezTo>
                  <a:pt x="63" y="381"/>
                  <a:pt x="88" y="379"/>
                  <a:pt x="114" y="379"/>
                </a:cubicBezTo>
                <a:cubicBezTo>
                  <a:pt x="197" y="379"/>
                  <a:pt x="274" y="405"/>
                  <a:pt x="337" y="449"/>
                </a:cubicBezTo>
                <a:cubicBezTo>
                  <a:pt x="297" y="489"/>
                  <a:pt x="265" y="537"/>
                  <a:pt x="242" y="590"/>
                </a:cubicBezTo>
                <a:close/>
                <a:moveTo>
                  <a:pt x="206" y="769"/>
                </a:moveTo>
                <a:cubicBezTo>
                  <a:pt x="206" y="722"/>
                  <a:pt x="213" y="678"/>
                  <a:pt x="226" y="635"/>
                </a:cubicBezTo>
                <a:cubicBezTo>
                  <a:pt x="198" y="608"/>
                  <a:pt x="198" y="608"/>
                  <a:pt x="198" y="608"/>
                </a:cubicBezTo>
                <a:cubicBezTo>
                  <a:pt x="17" y="608"/>
                  <a:pt x="17" y="608"/>
                  <a:pt x="17" y="608"/>
                </a:cubicBezTo>
                <a:cubicBezTo>
                  <a:pt x="48" y="709"/>
                  <a:pt x="120" y="792"/>
                  <a:pt x="212" y="840"/>
                </a:cubicBezTo>
                <a:cubicBezTo>
                  <a:pt x="208" y="816"/>
                  <a:pt x="206" y="792"/>
                  <a:pt x="206" y="769"/>
                </a:cubicBezTo>
                <a:close/>
                <a:moveTo>
                  <a:pt x="8" y="417"/>
                </a:moveTo>
                <a:cubicBezTo>
                  <a:pt x="3" y="442"/>
                  <a:pt x="0" y="467"/>
                  <a:pt x="0" y="493"/>
                </a:cubicBezTo>
                <a:cubicBezTo>
                  <a:pt x="0" y="517"/>
                  <a:pt x="2" y="541"/>
                  <a:pt x="7" y="564"/>
                </a:cubicBezTo>
                <a:cubicBezTo>
                  <a:pt x="155" y="564"/>
                  <a:pt x="155" y="564"/>
                  <a:pt x="155" y="564"/>
                </a:cubicBezTo>
                <a:lnTo>
                  <a:pt x="8" y="417"/>
                </a:lnTo>
                <a:close/>
                <a:moveTo>
                  <a:pt x="779" y="493"/>
                </a:moveTo>
                <a:cubicBezTo>
                  <a:pt x="779" y="708"/>
                  <a:pt x="605" y="883"/>
                  <a:pt x="390" y="883"/>
                </a:cubicBezTo>
                <a:cubicBezTo>
                  <a:pt x="355" y="883"/>
                  <a:pt x="321" y="878"/>
                  <a:pt x="289" y="869"/>
                </a:cubicBezTo>
                <a:cubicBezTo>
                  <a:pt x="280" y="837"/>
                  <a:pt x="276" y="803"/>
                  <a:pt x="276" y="769"/>
                </a:cubicBezTo>
                <a:cubicBezTo>
                  <a:pt x="276" y="553"/>
                  <a:pt x="450" y="379"/>
                  <a:pt x="665" y="379"/>
                </a:cubicBezTo>
                <a:cubicBezTo>
                  <a:pt x="700" y="379"/>
                  <a:pt x="734" y="384"/>
                  <a:pt x="766" y="392"/>
                </a:cubicBezTo>
                <a:cubicBezTo>
                  <a:pt x="775" y="424"/>
                  <a:pt x="779" y="458"/>
                  <a:pt x="779" y="493"/>
                </a:cubicBezTo>
                <a:close/>
                <a:moveTo>
                  <a:pt x="708" y="481"/>
                </a:moveTo>
                <a:cubicBezTo>
                  <a:pt x="580" y="609"/>
                  <a:pt x="580" y="609"/>
                  <a:pt x="580" y="609"/>
                </a:cubicBezTo>
                <a:cubicBezTo>
                  <a:pt x="686" y="609"/>
                  <a:pt x="686" y="609"/>
                  <a:pt x="686" y="609"/>
                </a:cubicBezTo>
                <a:cubicBezTo>
                  <a:pt x="700" y="573"/>
                  <a:pt x="708" y="534"/>
                  <a:pt x="708" y="493"/>
                </a:cubicBezTo>
                <a:cubicBezTo>
                  <a:pt x="708" y="489"/>
                  <a:pt x="708" y="485"/>
                  <a:pt x="708" y="481"/>
                </a:cubicBezTo>
                <a:close/>
                <a:moveTo>
                  <a:pt x="665" y="450"/>
                </a:moveTo>
                <a:cubicBezTo>
                  <a:pt x="588" y="450"/>
                  <a:pt x="518" y="478"/>
                  <a:pt x="463" y="524"/>
                </a:cubicBezTo>
                <a:cubicBezTo>
                  <a:pt x="463" y="665"/>
                  <a:pt x="463" y="665"/>
                  <a:pt x="463" y="665"/>
                </a:cubicBezTo>
                <a:cubicBezTo>
                  <a:pt x="677" y="451"/>
                  <a:pt x="677" y="451"/>
                  <a:pt x="677" y="451"/>
                </a:cubicBezTo>
                <a:cubicBezTo>
                  <a:pt x="673" y="451"/>
                  <a:pt x="669" y="450"/>
                  <a:pt x="665" y="450"/>
                </a:cubicBezTo>
                <a:close/>
                <a:moveTo>
                  <a:pt x="347" y="769"/>
                </a:moveTo>
                <a:cubicBezTo>
                  <a:pt x="347" y="772"/>
                  <a:pt x="348" y="776"/>
                  <a:pt x="348" y="780"/>
                </a:cubicBezTo>
                <a:cubicBezTo>
                  <a:pt x="419" y="708"/>
                  <a:pt x="419" y="708"/>
                  <a:pt x="419" y="708"/>
                </a:cubicBezTo>
                <a:cubicBezTo>
                  <a:pt x="419" y="567"/>
                  <a:pt x="419" y="567"/>
                  <a:pt x="419" y="567"/>
                </a:cubicBezTo>
                <a:cubicBezTo>
                  <a:pt x="374" y="622"/>
                  <a:pt x="347" y="692"/>
                  <a:pt x="347" y="769"/>
                </a:cubicBezTo>
                <a:close/>
                <a:moveTo>
                  <a:pt x="665" y="652"/>
                </a:moveTo>
                <a:cubicBezTo>
                  <a:pt x="537" y="652"/>
                  <a:pt x="537" y="652"/>
                  <a:pt x="537" y="652"/>
                </a:cubicBezTo>
                <a:cubicBezTo>
                  <a:pt x="378" y="811"/>
                  <a:pt x="378" y="811"/>
                  <a:pt x="378" y="811"/>
                </a:cubicBezTo>
                <a:cubicBezTo>
                  <a:pt x="382" y="811"/>
                  <a:pt x="386" y="811"/>
                  <a:pt x="390" y="811"/>
                </a:cubicBezTo>
                <a:cubicBezTo>
                  <a:pt x="507" y="811"/>
                  <a:pt x="609" y="747"/>
                  <a:pt x="665" y="652"/>
                </a:cubicBezTo>
                <a:close/>
                <a:moveTo>
                  <a:pt x="468" y="183"/>
                </a:moveTo>
                <a:cubicBezTo>
                  <a:pt x="468" y="140"/>
                  <a:pt x="433" y="105"/>
                  <a:pt x="390" y="105"/>
                </a:cubicBezTo>
                <a:cubicBezTo>
                  <a:pt x="347" y="105"/>
                  <a:pt x="312" y="140"/>
                  <a:pt x="312" y="183"/>
                </a:cubicBezTo>
                <a:cubicBezTo>
                  <a:pt x="312" y="226"/>
                  <a:pt x="347" y="261"/>
                  <a:pt x="390" y="261"/>
                </a:cubicBezTo>
                <a:cubicBezTo>
                  <a:pt x="433" y="261"/>
                  <a:pt x="468" y="226"/>
                  <a:pt x="468" y="183"/>
                </a:cubicBezTo>
                <a:close/>
                <a:moveTo>
                  <a:pt x="390" y="414"/>
                </a:moveTo>
                <a:cubicBezTo>
                  <a:pt x="390" y="414"/>
                  <a:pt x="390" y="414"/>
                  <a:pt x="390" y="414"/>
                </a:cubicBezTo>
                <a:cubicBezTo>
                  <a:pt x="378" y="414"/>
                  <a:pt x="368" y="404"/>
                  <a:pt x="368" y="392"/>
                </a:cubicBezTo>
                <a:cubicBezTo>
                  <a:pt x="368" y="316"/>
                  <a:pt x="368" y="316"/>
                  <a:pt x="368" y="316"/>
                </a:cubicBezTo>
                <a:cubicBezTo>
                  <a:pt x="368" y="304"/>
                  <a:pt x="378" y="295"/>
                  <a:pt x="390" y="295"/>
                </a:cubicBezTo>
                <a:cubicBezTo>
                  <a:pt x="390" y="295"/>
                  <a:pt x="390" y="295"/>
                  <a:pt x="390" y="295"/>
                </a:cubicBezTo>
                <a:cubicBezTo>
                  <a:pt x="402" y="295"/>
                  <a:pt x="411" y="304"/>
                  <a:pt x="411" y="316"/>
                </a:cubicBezTo>
                <a:cubicBezTo>
                  <a:pt x="411" y="392"/>
                  <a:pt x="411" y="392"/>
                  <a:pt x="411" y="392"/>
                </a:cubicBezTo>
                <a:cubicBezTo>
                  <a:pt x="411" y="404"/>
                  <a:pt x="402" y="414"/>
                  <a:pt x="390" y="414"/>
                </a:cubicBezTo>
                <a:close/>
                <a:moveTo>
                  <a:pt x="259" y="335"/>
                </a:moveTo>
                <a:cubicBezTo>
                  <a:pt x="254" y="335"/>
                  <a:pt x="248" y="333"/>
                  <a:pt x="244" y="329"/>
                </a:cubicBezTo>
                <a:cubicBezTo>
                  <a:pt x="235" y="320"/>
                  <a:pt x="235" y="307"/>
                  <a:pt x="244" y="298"/>
                </a:cubicBezTo>
                <a:cubicBezTo>
                  <a:pt x="280" y="262"/>
                  <a:pt x="280" y="262"/>
                  <a:pt x="280" y="262"/>
                </a:cubicBezTo>
                <a:cubicBezTo>
                  <a:pt x="289" y="253"/>
                  <a:pt x="303" y="253"/>
                  <a:pt x="311" y="262"/>
                </a:cubicBezTo>
                <a:cubicBezTo>
                  <a:pt x="319" y="270"/>
                  <a:pt x="319" y="284"/>
                  <a:pt x="311" y="293"/>
                </a:cubicBezTo>
                <a:cubicBezTo>
                  <a:pt x="275" y="329"/>
                  <a:pt x="275" y="329"/>
                  <a:pt x="275" y="329"/>
                </a:cubicBezTo>
                <a:cubicBezTo>
                  <a:pt x="270" y="333"/>
                  <a:pt x="265" y="335"/>
                  <a:pt x="259" y="335"/>
                </a:cubicBezTo>
                <a:close/>
                <a:moveTo>
                  <a:pt x="257" y="205"/>
                </a:moveTo>
                <a:cubicBezTo>
                  <a:pt x="257" y="205"/>
                  <a:pt x="257" y="205"/>
                  <a:pt x="257" y="205"/>
                </a:cubicBezTo>
                <a:cubicBezTo>
                  <a:pt x="215" y="205"/>
                  <a:pt x="215" y="205"/>
                  <a:pt x="215" y="205"/>
                </a:cubicBezTo>
                <a:cubicBezTo>
                  <a:pt x="203" y="205"/>
                  <a:pt x="193" y="195"/>
                  <a:pt x="193" y="183"/>
                </a:cubicBezTo>
                <a:cubicBezTo>
                  <a:pt x="193" y="171"/>
                  <a:pt x="203" y="161"/>
                  <a:pt x="215" y="161"/>
                </a:cubicBezTo>
                <a:cubicBezTo>
                  <a:pt x="215" y="161"/>
                  <a:pt x="215" y="161"/>
                  <a:pt x="215" y="161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269" y="161"/>
                  <a:pt x="278" y="171"/>
                  <a:pt x="278" y="183"/>
                </a:cubicBezTo>
                <a:cubicBezTo>
                  <a:pt x="278" y="195"/>
                  <a:pt x="269" y="205"/>
                  <a:pt x="257" y="205"/>
                </a:cubicBezTo>
                <a:close/>
                <a:moveTo>
                  <a:pt x="296" y="111"/>
                </a:moveTo>
                <a:cubicBezTo>
                  <a:pt x="290" y="111"/>
                  <a:pt x="285" y="108"/>
                  <a:pt x="280" y="104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0" y="74"/>
                  <a:pt x="250" y="60"/>
                  <a:pt x="259" y="52"/>
                </a:cubicBezTo>
                <a:cubicBezTo>
                  <a:pt x="267" y="43"/>
                  <a:pt x="281" y="43"/>
                  <a:pt x="289" y="52"/>
                </a:cubicBezTo>
                <a:cubicBezTo>
                  <a:pt x="311" y="74"/>
                  <a:pt x="311" y="74"/>
                  <a:pt x="311" y="74"/>
                </a:cubicBezTo>
                <a:cubicBezTo>
                  <a:pt x="319" y="82"/>
                  <a:pt x="319" y="96"/>
                  <a:pt x="311" y="104"/>
                </a:cubicBezTo>
                <a:cubicBezTo>
                  <a:pt x="307" y="108"/>
                  <a:pt x="301" y="111"/>
                  <a:pt x="296" y="111"/>
                </a:cubicBezTo>
                <a:close/>
                <a:moveTo>
                  <a:pt x="520" y="335"/>
                </a:moveTo>
                <a:cubicBezTo>
                  <a:pt x="515" y="335"/>
                  <a:pt x="509" y="333"/>
                  <a:pt x="505" y="329"/>
                </a:cubicBezTo>
                <a:cubicBezTo>
                  <a:pt x="469" y="293"/>
                  <a:pt x="469" y="293"/>
                  <a:pt x="469" y="293"/>
                </a:cubicBezTo>
                <a:cubicBezTo>
                  <a:pt x="460" y="284"/>
                  <a:pt x="460" y="270"/>
                  <a:pt x="469" y="262"/>
                </a:cubicBezTo>
                <a:cubicBezTo>
                  <a:pt x="477" y="253"/>
                  <a:pt x="491" y="253"/>
                  <a:pt x="499" y="262"/>
                </a:cubicBezTo>
                <a:cubicBezTo>
                  <a:pt x="536" y="298"/>
                  <a:pt x="536" y="298"/>
                  <a:pt x="536" y="298"/>
                </a:cubicBezTo>
                <a:cubicBezTo>
                  <a:pt x="544" y="307"/>
                  <a:pt x="544" y="320"/>
                  <a:pt x="536" y="329"/>
                </a:cubicBezTo>
                <a:cubicBezTo>
                  <a:pt x="531" y="333"/>
                  <a:pt x="526" y="335"/>
                  <a:pt x="520" y="335"/>
                </a:cubicBezTo>
                <a:close/>
                <a:moveTo>
                  <a:pt x="523" y="205"/>
                </a:moveTo>
                <a:cubicBezTo>
                  <a:pt x="511" y="205"/>
                  <a:pt x="501" y="195"/>
                  <a:pt x="501" y="183"/>
                </a:cubicBezTo>
                <a:cubicBezTo>
                  <a:pt x="501" y="171"/>
                  <a:pt x="511" y="161"/>
                  <a:pt x="523" y="161"/>
                </a:cubicBezTo>
                <a:cubicBezTo>
                  <a:pt x="565" y="161"/>
                  <a:pt x="565" y="161"/>
                  <a:pt x="565" y="161"/>
                </a:cubicBezTo>
                <a:cubicBezTo>
                  <a:pt x="565" y="161"/>
                  <a:pt x="565" y="161"/>
                  <a:pt x="565" y="161"/>
                </a:cubicBezTo>
                <a:cubicBezTo>
                  <a:pt x="577" y="161"/>
                  <a:pt x="586" y="171"/>
                  <a:pt x="586" y="183"/>
                </a:cubicBezTo>
                <a:cubicBezTo>
                  <a:pt x="586" y="195"/>
                  <a:pt x="577" y="205"/>
                  <a:pt x="565" y="205"/>
                </a:cubicBezTo>
                <a:cubicBezTo>
                  <a:pt x="523" y="205"/>
                  <a:pt x="523" y="205"/>
                  <a:pt x="523" y="205"/>
                </a:cubicBezTo>
                <a:close/>
                <a:moveTo>
                  <a:pt x="484" y="111"/>
                </a:moveTo>
                <a:cubicBezTo>
                  <a:pt x="478" y="111"/>
                  <a:pt x="473" y="108"/>
                  <a:pt x="469" y="104"/>
                </a:cubicBezTo>
                <a:cubicBezTo>
                  <a:pt x="460" y="96"/>
                  <a:pt x="460" y="82"/>
                  <a:pt x="469" y="74"/>
                </a:cubicBezTo>
                <a:cubicBezTo>
                  <a:pt x="490" y="52"/>
                  <a:pt x="490" y="52"/>
                  <a:pt x="490" y="52"/>
                </a:cubicBezTo>
                <a:cubicBezTo>
                  <a:pt x="499" y="43"/>
                  <a:pt x="513" y="43"/>
                  <a:pt x="521" y="52"/>
                </a:cubicBezTo>
                <a:cubicBezTo>
                  <a:pt x="529" y="60"/>
                  <a:pt x="529" y="74"/>
                  <a:pt x="521" y="83"/>
                </a:cubicBezTo>
                <a:cubicBezTo>
                  <a:pt x="499" y="104"/>
                  <a:pt x="499" y="104"/>
                  <a:pt x="499" y="104"/>
                </a:cubicBezTo>
                <a:cubicBezTo>
                  <a:pt x="495" y="108"/>
                  <a:pt x="489" y="111"/>
                  <a:pt x="484" y="111"/>
                </a:cubicBezTo>
                <a:close/>
                <a:moveTo>
                  <a:pt x="390" y="72"/>
                </a:moveTo>
                <a:cubicBezTo>
                  <a:pt x="378" y="72"/>
                  <a:pt x="368" y="62"/>
                  <a:pt x="368" y="50"/>
                </a:cubicBezTo>
                <a:cubicBezTo>
                  <a:pt x="368" y="22"/>
                  <a:pt x="368" y="22"/>
                  <a:pt x="368" y="22"/>
                </a:cubicBezTo>
                <a:cubicBezTo>
                  <a:pt x="368" y="10"/>
                  <a:pt x="378" y="0"/>
                  <a:pt x="390" y="0"/>
                </a:cubicBezTo>
                <a:cubicBezTo>
                  <a:pt x="402" y="0"/>
                  <a:pt x="412" y="10"/>
                  <a:pt x="412" y="22"/>
                </a:cubicBezTo>
                <a:cubicBezTo>
                  <a:pt x="412" y="50"/>
                  <a:pt x="412" y="50"/>
                  <a:pt x="412" y="50"/>
                </a:cubicBezTo>
                <a:cubicBezTo>
                  <a:pt x="412" y="62"/>
                  <a:pt x="402" y="72"/>
                  <a:pt x="390" y="7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1018824"/>
            <a:endParaRPr lang="en-US" sz="20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xmlns="" id="{B426204E-190E-66F1-6239-B79AC0CC05EC}"/>
              </a:ext>
            </a:extLst>
          </p:cNvPr>
          <p:cNvSpPr/>
          <p:nvPr/>
        </p:nvSpPr>
        <p:spPr>
          <a:xfrm>
            <a:off x="502920" y="4573981"/>
            <a:ext cx="1115924" cy="1116000"/>
          </a:xfrm>
          <a:prstGeom prst="roundRect">
            <a:avLst>
              <a:gd name="adj" fmla="val 11474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2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Construction</a:t>
            </a:r>
          </a:p>
          <a:p>
            <a:pPr algn="ctr" defTabSz="914126"/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 397">
            <a:extLst>
              <a:ext uri="{FF2B5EF4-FFF2-40B4-BE49-F238E27FC236}">
                <a16:creationId xmlns:a16="http://schemas.microsoft.com/office/drawing/2014/main" xmlns="" id="{C4434270-E865-452C-9D70-D4DC32CD5BB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94503" y="5255102"/>
            <a:ext cx="332759" cy="285803"/>
          </a:xfrm>
          <a:custGeom>
            <a:avLst/>
            <a:gdLst>
              <a:gd name="T0" fmla="*/ 7 w 113"/>
              <a:gd name="T1" fmla="*/ 3 h 100"/>
              <a:gd name="T2" fmla="*/ 11 w 113"/>
              <a:gd name="T3" fmla="*/ 0 h 100"/>
              <a:gd name="T4" fmla="*/ 79 w 113"/>
              <a:gd name="T5" fmla="*/ 20 h 100"/>
              <a:gd name="T6" fmla="*/ 109 w 113"/>
              <a:gd name="T7" fmla="*/ 14 h 100"/>
              <a:gd name="T8" fmla="*/ 101 w 113"/>
              <a:gd name="T9" fmla="*/ 57 h 100"/>
              <a:gd name="T10" fmla="*/ 113 w 113"/>
              <a:gd name="T11" fmla="*/ 77 h 100"/>
              <a:gd name="T12" fmla="*/ 70 w 113"/>
              <a:gd name="T13" fmla="*/ 100 h 100"/>
              <a:gd name="T14" fmla="*/ 81 w 113"/>
              <a:gd name="T15" fmla="*/ 77 h 100"/>
              <a:gd name="T16" fmla="*/ 72 w 113"/>
              <a:gd name="T17" fmla="*/ 57 h 100"/>
              <a:gd name="T18" fmla="*/ 70 w 113"/>
              <a:gd name="T19" fmla="*/ 46 h 100"/>
              <a:gd name="T20" fmla="*/ 27 w 113"/>
              <a:gd name="T21" fmla="*/ 40 h 100"/>
              <a:gd name="T22" fmla="*/ 28 w 113"/>
              <a:gd name="T23" fmla="*/ 52 h 100"/>
              <a:gd name="T24" fmla="*/ 27 w 113"/>
              <a:gd name="T25" fmla="*/ 52 h 100"/>
              <a:gd name="T26" fmla="*/ 30 w 113"/>
              <a:gd name="T27" fmla="*/ 57 h 100"/>
              <a:gd name="T28" fmla="*/ 28 w 113"/>
              <a:gd name="T29" fmla="*/ 63 h 100"/>
              <a:gd name="T30" fmla="*/ 41 w 113"/>
              <a:gd name="T31" fmla="*/ 69 h 100"/>
              <a:gd name="T32" fmla="*/ 41 w 113"/>
              <a:gd name="T33" fmla="*/ 90 h 100"/>
              <a:gd name="T34" fmla="*/ 10 w 113"/>
              <a:gd name="T35" fmla="*/ 69 h 100"/>
              <a:gd name="T36" fmla="*/ 20 w 113"/>
              <a:gd name="T37" fmla="*/ 63 h 100"/>
              <a:gd name="T38" fmla="*/ 19 w 113"/>
              <a:gd name="T39" fmla="*/ 62 h 100"/>
              <a:gd name="T40" fmla="*/ 17 w 113"/>
              <a:gd name="T41" fmla="*/ 59 h 100"/>
              <a:gd name="T42" fmla="*/ 19 w 113"/>
              <a:gd name="T43" fmla="*/ 57 h 100"/>
              <a:gd name="T44" fmla="*/ 24 w 113"/>
              <a:gd name="T45" fmla="*/ 60 h 100"/>
              <a:gd name="T46" fmla="*/ 24 w 113"/>
              <a:gd name="T47" fmla="*/ 59 h 100"/>
              <a:gd name="T48" fmla="*/ 25 w 113"/>
              <a:gd name="T49" fmla="*/ 60 h 100"/>
              <a:gd name="T50" fmla="*/ 27 w 113"/>
              <a:gd name="T51" fmla="*/ 60 h 100"/>
              <a:gd name="T52" fmla="*/ 22 w 113"/>
              <a:gd name="T53" fmla="*/ 56 h 100"/>
              <a:gd name="T54" fmla="*/ 19 w 113"/>
              <a:gd name="T55" fmla="*/ 52 h 100"/>
              <a:gd name="T56" fmla="*/ 20 w 113"/>
              <a:gd name="T57" fmla="*/ 40 h 100"/>
              <a:gd name="T58" fmla="*/ 3 w 113"/>
              <a:gd name="T59" fmla="*/ 17 h 100"/>
              <a:gd name="T60" fmla="*/ 2 w 113"/>
              <a:gd name="T61" fmla="*/ 12 h 100"/>
              <a:gd name="T62" fmla="*/ 27 w 113"/>
              <a:gd name="T63" fmla="*/ 65 h 100"/>
              <a:gd name="T64" fmla="*/ 22 w 113"/>
              <a:gd name="T65" fmla="*/ 65 h 100"/>
              <a:gd name="T66" fmla="*/ 30 w 113"/>
              <a:gd name="T67" fmla="*/ 69 h 100"/>
              <a:gd name="T68" fmla="*/ 27 w 113"/>
              <a:gd name="T69" fmla="*/ 65 h 100"/>
              <a:gd name="T70" fmla="*/ 19 w 113"/>
              <a:gd name="T71" fmla="*/ 12 h 100"/>
              <a:gd name="T72" fmla="*/ 19 w 113"/>
              <a:gd name="T73" fmla="*/ 11 h 100"/>
              <a:gd name="T74" fmla="*/ 28 w 113"/>
              <a:gd name="T75" fmla="*/ 12 h 100"/>
              <a:gd name="T76" fmla="*/ 33 w 113"/>
              <a:gd name="T77" fmla="*/ 14 h 100"/>
              <a:gd name="T78" fmla="*/ 28 w 113"/>
              <a:gd name="T79" fmla="*/ 12 h 100"/>
              <a:gd name="T80" fmla="*/ 44 w 113"/>
              <a:gd name="T81" fmla="*/ 25 h 100"/>
              <a:gd name="T82" fmla="*/ 41 w 113"/>
              <a:gd name="T83" fmla="*/ 17 h 100"/>
              <a:gd name="T84" fmla="*/ 53 w 113"/>
              <a:gd name="T85" fmla="*/ 20 h 100"/>
              <a:gd name="T86" fmla="*/ 61 w 113"/>
              <a:gd name="T87" fmla="*/ 21 h 100"/>
              <a:gd name="T88" fmla="*/ 53 w 113"/>
              <a:gd name="T89" fmla="*/ 20 h 100"/>
              <a:gd name="T90" fmla="*/ 70 w 113"/>
              <a:gd name="T91" fmla="*/ 35 h 100"/>
              <a:gd name="T92" fmla="*/ 67 w 113"/>
              <a:gd name="T93" fmla="*/ 23 h 100"/>
              <a:gd name="T94" fmla="*/ 67 w 113"/>
              <a:gd name="T95" fmla="*/ 37 h 100"/>
              <a:gd name="T96" fmla="*/ 59 w 113"/>
              <a:gd name="T97" fmla="*/ 34 h 100"/>
              <a:gd name="T98" fmla="*/ 67 w 113"/>
              <a:gd name="T99" fmla="*/ 37 h 100"/>
              <a:gd name="T100" fmla="*/ 50 w 113"/>
              <a:gd name="T101" fmla="*/ 21 h 100"/>
              <a:gd name="T102" fmla="*/ 53 w 113"/>
              <a:gd name="T103" fmla="*/ 31 h 100"/>
              <a:gd name="T104" fmla="*/ 41 w 113"/>
              <a:gd name="T105" fmla="*/ 25 h 100"/>
              <a:gd name="T106" fmla="*/ 34 w 113"/>
              <a:gd name="T107" fmla="*/ 21 h 100"/>
              <a:gd name="T108" fmla="*/ 41 w 113"/>
              <a:gd name="T109" fmla="*/ 25 h 100"/>
              <a:gd name="T110" fmla="*/ 24 w 113"/>
              <a:gd name="T111" fmla="*/ 12 h 100"/>
              <a:gd name="T112" fmla="*/ 27 w 113"/>
              <a:gd name="T113" fmla="*/ 18 h 100"/>
              <a:gd name="T114" fmla="*/ 16 w 113"/>
              <a:gd name="T115" fmla="*/ 14 h 100"/>
              <a:gd name="T116" fmla="*/ 11 w 113"/>
              <a:gd name="T117" fmla="*/ 8 h 100"/>
              <a:gd name="T118" fmla="*/ 16 w 113"/>
              <a:gd name="T119" fmla="*/ 14 h 100"/>
              <a:gd name="T120" fmla="*/ 95 w 113"/>
              <a:gd name="T121" fmla="*/ 21 h 100"/>
              <a:gd name="T122" fmla="*/ 81 w 113"/>
              <a:gd name="T123" fmla="*/ 42 h 100"/>
              <a:gd name="T124" fmla="*/ 95 w 113"/>
              <a:gd name="T125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" h="100">
                <a:moveTo>
                  <a:pt x="2" y="12"/>
                </a:moveTo>
                <a:lnTo>
                  <a:pt x="7" y="3"/>
                </a:lnTo>
                <a:lnTo>
                  <a:pt x="8" y="0"/>
                </a:lnTo>
                <a:lnTo>
                  <a:pt x="11" y="0"/>
                </a:lnTo>
                <a:lnTo>
                  <a:pt x="79" y="20"/>
                </a:lnTo>
                <a:lnTo>
                  <a:pt x="79" y="20"/>
                </a:lnTo>
                <a:lnTo>
                  <a:pt x="82" y="14"/>
                </a:lnTo>
                <a:lnTo>
                  <a:pt x="109" y="14"/>
                </a:lnTo>
                <a:lnTo>
                  <a:pt x="109" y="57"/>
                </a:lnTo>
                <a:lnTo>
                  <a:pt x="101" y="57"/>
                </a:lnTo>
                <a:lnTo>
                  <a:pt x="101" y="77"/>
                </a:lnTo>
                <a:lnTo>
                  <a:pt x="113" y="77"/>
                </a:lnTo>
                <a:lnTo>
                  <a:pt x="113" y="100"/>
                </a:lnTo>
                <a:lnTo>
                  <a:pt x="70" y="100"/>
                </a:lnTo>
                <a:lnTo>
                  <a:pt x="70" y="77"/>
                </a:lnTo>
                <a:lnTo>
                  <a:pt x="81" y="77"/>
                </a:lnTo>
                <a:lnTo>
                  <a:pt x="81" y="57"/>
                </a:lnTo>
                <a:lnTo>
                  <a:pt x="72" y="57"/>
                </a:lnTo>
                <a:lnTo>
                  <a:pt x="72" y="48"/>
                </a:lnTo>
                <a:lnTo>
                  <a:pt x="70" y="46"/>
                </a:lnTo>
                <a:lnTo>
                  <a:pt x="27" y="26"/>
                </a:lnTo>
                <a:lnTo>
                  <a:pt x="27" y="40"/>
                </a:lnTo>
                <a:lnTo>
                  <a:pt x="28" y="40"/>
                </a:lnTo>
                <a:lnTo>
                  <a:pt x="28" y="52"/>
                </a:lnTo>
                <a:lnTo>
                  <a:pt x="27" y="52"/>
                </a:lnTo>
                <a:lnTo>
                  <a:pt x="27" y="52"/>
                </a:lnTo>
                <a:lnTo>
                  <a:pt x="30" y="57"/>
                </a:lnTo>
                <a:lnTo>
                  <a:pt x="30" y="57"/>
                </a:lnTo>
                <a:lnTo>
                  <a:pt x="30" y="60"/>
                </a:lnTo>
                <a:lnTo>
                  <a:pt x="28" y="63"/>
                </a:lnTo>
                <a:lnTo>
                  <a:pt x="34" y="69"/>
                </a:lnTo>
                <a:lnTo>
                  <a:pt x="41" y="69"/>
                </a:lnTo>
                <a:lnTo>
                  <a:pt x="41" y="69"/>
                </a:lnTo>
                <a:lnTo>
                  <a:pt x="41" y="90"/>
                </a:lnTo>
                <a:lnTo>
                  <a:pt x="10" y="90"/>
                </a:lnTo>
                <a:lnTo>
                  <a:pt x="10" y="69"/>
                </a:lnTo>
                <a:lnTo>
                  <a:pt x="14" y="69"/>
                </a:lnTo>
                <a:lnTo>
                  <a:pt x="20" y="63"/>
                </a:lnTo>
                <a:lnTo>
                  <a:pt x="20" y="63"/>
                </a:lnTo>
                <a:lnTo>
                  <a:pt x="19" y="62"/>
                </a:lnTo>
                <a:lnTo>
                  <a:pt x="19" y="62"/>
                </a:lnTo>
                <a:lnTo>
                  <a:pt x="17" y="59"/>
                </a:lnTo>
                <a:lnTo>
                  <a:pt x="17" y="59"/>
                </a:lnTo>
                <a:lnTo>
                  <a:pt x="19" y="57"/>
                </a:lnTo>
                <a:lnTo>
                  <a:pt x="19" y="57"/>
                </a:lnTo>
                <a:lnTo>
                  <a:pt x="24" y="60"/>
                </a:lnTo>
                <a:lnTo>
                  <a:pt x="24" y="60"/>
                </a:lnTo>
                <a:lnTo>
                  <a:pt x="24" y="59"/>
                </a:lnTo>
                <a:lnTo>
                  <a:pt x="25" y="60"/>
                </a:lnTo>
                <a:lnTo>
                  <a:pt x="25" y="60"/>
                </a:lnTo>
                <a:lnTo>
                  <a:pt x="25" y="60"/>
                </a:lnTo>
                <a:lnTo>
                  <a:pt x="27" y="60"/>
                </a:lnTo>
                <a:lnTo>
                  <a:pt x="27" y="59"/>
                </a:lnTo>
                <a:lnTo>
                  <a:pt x="22" y="56"/>
                </a:lnTo>
                <a:lnTo>
                  <a:pt x="22" y="52"/>
                </a:lnTo>
                <a:lnTo>
                  <a:pt x="19" y="52"/>
                </a:lnTo>
                <a:lnTo>
                  <a:pt x="19" y="40"/>
                </a:lnTo>
                <a:lnTo>
                  <a:pt x="20" y="40"/>
                </a:lnTo>
                <a:lnTo>
                  <a:pt x="20" y="25"/>
                </a:lnTo>
                <a:lnTo>
                  <a:pt x="3" y="17"/>
                </a:lnTo>
                <a:lnTo>
                  <a:pt x="0" y="15"/>
                </a:lnTo>
                <a:lnTo>
                  <a:pt x="2" y="12"/>
                </a:lnTo>
                <a:lnTo>
                  <a:pt x="2" y="12"/>
                </a:lnTo>
                <a:close/>
                <a:moveTo>
                  <a:pt x="27" y="65"/>
                </a:moveTo>
                <a:lnTo>
                  <a:pt x="27" y="65"/>
                </a:lnTo>
                <a:lnTo>
                  <a:pt x="22" y="65"/>
                </a:lnTo>
                <a:lnTo>
                  <a:pt x="17" y="69"/>
                </a:lnTo>
                <a:lnTo>
                  <a:pt x="30" y="69"/>
                </a:lnTo>
                <a:lnTo>
                  <a:pt x="27" y="65"/>
                </a:lnTo>
                <a:lnTo>
                  <a:pt x="27" y="65"/>
                </a:lnTo>
                <a:close/>
                <a:moveTo>
                  <a:pt x="19" y="11"/>
                </a:moveTo>
                <a:lnTo>
                  <a:pt x="19" y="12"/>
                </a:lnTo>
                <a:lnTo>
                  <a:pt x="20" y="11"/>
                </a:lnTo>
                <a:lnTo>
                  <a:pt x="19" y="11"/>
                </a:lnTo>
                <a:lnTo>
                  <a:pt x="19" y="11"/>
                </a:lnTo>
                <a:close/>
                <a:moveTo>
                  <a:pt x="28" y="12"/>
                </a:moveTo>
                <a:lnTo>
                  <a:pt x="31" y="18"/>
                </a:lnTo>
                <a:lnTo>
                  <a:pt x="33" y="14"/>
                </a:lnTo>
                <a:lnTo>
                  <a:pt x="28" y="12"/>
                </a:lnTo>
                <a:lnTo>
                  <a:pt x="28" y="12"/>
                </a:lnTo>
                <a:close/>
                <a:moveTo>
                  <a:pt x="41" y="17"/>
                </a:moveTo>
                <a:lnTo>
                  <a:pt x="44" y="25"/>
                </a:lnTo>
                <a:lnTo>
                  <a:pt x="47" y="18"/>
                </a:lnTo>
                <a:lnTo>
                  <a:pt x="41" y="17"/>
                </a:lnTo>
                <a:lnTo>
                  <a:pt x="41" y="17"/>
                </a:lnTo>
                <a:close/>
                <a:moveTo>
                  <a:pt x="53" y="20"/>
                </a:moveTo>
                <a:lnTo>
                  <a:pt x="58" y="31"/>
                </a:lnTo>
                <a:lnTo>
                  <a:pt x="61" y="21"/>
                </a:lnTo>
                <a:lnTo>
                  <a:pt x="53" y="20"/>
                </a:lnTo>
                <a:lnTo>
                  <a:pt x="53" y="20"/>
                </a:lnTo>
                <a:close/>
                <a:moveTo>
                  <a:pt x="67" y="23"/>
                </a:moveTo>
                <a:lnTo>
                  <a:pt x="70" y="35"/>
                </a:lnTo>
                <a:lnTo>
                  <a:pt x="75" y="26"/>
                </a:lnTo>
                <a:lnTo>
                  <a:pt x="67" y="23"/>
                </a:lnTo>
                <a:lnTo>
                  <a:pt x="67" y="23"/>
                </a:lnTo>
                <a:close/>
                <a:moveTo>
                  <a:pt x="67" y="37"/>
                </a:moveTo>
                <a:lnTo>
                  <a:pt x="64" y="26"/>
                </a:lnTo>
                <a:lnTo>
                  <a:pt x="59" y="34"/>
                </a:lnTo>
                <a:lnTo>
                  <a:pt x="67" y="37"/>
                </a:lnTo>
                <a:lnTo>
                  <a:pt x="67" y="37"/>
                </a:lnTo>
                <a:close/>
                <a:moveTo>
                  <a:pt x="53" y="31"/>
                </a:moveTo>
                <a:lnTo>
                  <a:pt x="50" y="21"/>
                </a:lnTo>
                <a:lnTo>
                  <a:pt x="47" y="28"/>
                </a:lnTo>
                <a:lnTo>
                  <a:pt x="53" y="31"/>
                </a:lnTo>
                <a:lnTo>
                  <a:pt x="53" y="31"/>
                </a:lnTo>
                <a:close/>
                <a:moveTo>
                  <a:pt x="41" y="25"/>
                </a:moveTo>
                <a:lnTo>
                  <a:pt x="36" y="17"/>
                </a:lnTo>
                <a:lnTo>
                  <a:pt x="34" y="21"/>
                </a:lnTo>
                <a:lnTo>
                  <a:pt x="41" y="25"/>
                </a:lnTo>
                <a:lnTo>
                  <a:pt x="41" y="25"/>
                </a:lnTo>
                <a:close/>
                <a:moveTo>
                  <a:pt x="27" y="18"/>
                </a:moveTo>
                <a:lnTo>
                  <a:pt x="24" y="12"/>
                </a:lnTo>
                <a:lnTo>
                  <a:pt x="22" y="17"/>
                </a:lnTo>
                <a:lnTo>
                  <a:pt x="27" y="18"/>
                </a:lnTo>
                <a:lnTo>
                  <a:pt x="27" y="18"/>
                </a:lnTo>
                <a:close/>
                <a:moveTo>
                  <a:pt x="16" y="14"/>
                </a:moveTo>
                <a:lnTo>
                  <a:pt x="14" y="9"/>
                </a:lnTo>
                <a:lnTo>
                  <a:pt x="11" y="8"/>
                </a:lnTo>
                <a:lnTo>
                  <a:pt x="11" y="11"/>
                </a:lnTo>
                <a:lnTo>
                  <a:pt x="16" y="14"/>
                </a:lnTo>
                <a:lnTo>
                  <a:pt x="16" y="14"/>
                </a:lnTo>
                <a:close/>
                <a:moveTo>
                  <a:pt x="95" y="21"/>
                </a:moveTo>
                <a:lnTo>
                  <a:pt x="87" y="21"/>
                </a:lnTo>
                <a:lnTo>
                  <a:pt x="81" y="42"/>
                </a:lnTo>
                <a:lnTo>
                  <a:pt x="95" y="42"/>
                </a:lnTo>
                <a:lnTo>
                  <a:pt x="95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717" tIns="37859" rIns="75717" bIns="37859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sz="1662" u="sng">
              <a:solidFill>
                <a:srgbClr val="0027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1 Rectángulo">
            <a:extLst>
              <a:ext uri="{FF2B5EF4-FFF2-40B4-BE49-F238E27FC236}">
                <a16:creationId xmlns:a16="http://schemas.microsoft.com/office/drawing/2014/main" xmlns="" id="{F8F64866-6D39-5985-A43F-127FF524E117}"/>
              </a:ext>
            </a:extLst>
          </p:cNvPr>
          <p:cNvSpPr/>
          <p:nvPr/>
        </p:nvSpPr>
        <p:spPr>
          <a:xfrm>
            <a:off x="1697757" y="4573981"/>
            <a:ext cx="6984000" cy="1116000"/>
          </a:xfrm>
          <a:prstGeom prst="roundRect">
            <a:avLst>
              <a:gd name="adj" fmla="val 7821"/>
            </a:avLst>
          </a:prstGeom>
          <a:noFill/>
          <a:ln w="6350">
            <a:solidFill>
              <a:srgbClr val="0039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Coastal area </a:t>
            </a:r>
            <a:r>
              <a:rPr lang="en-US" sz="1000" dirty="0" smtClean="0">
                <a:solidFill>
                  <a:prstClr val="black"/>
                </a:solidFill>
              </a:rPr>
              <a:t>is at </a:t>
            </a:r>
            <a:r>
              <a:rPr lang="en-US" sz="1000" dirty="0">
                <a:solidFill>
                  <a:prstClr val="black"/>
                </a:solidFill>
              </a:rPr>
              <a:t>high risk of </a:t>
            </a:r>
            <a:r>
              <a:rPr lang="en-US" sz="11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inundation</a:t>
            </a:r>
            <a:r>
              <a:rPr lang="en-US" sz="1000" dirty="0" smtClean="0">
                <a:solidFill>
                  <a:prstClr val="black"/>
                </a:solidFill>
              </a:rPr>
              <a:t>, </a:t>
            </a:r>
            <a:r>
              <a:rPr lang="en-US" sz="1000" dirty="0">
                <a:solidFill>
                  <a:prstClr val="black"/>
                </a:solidFill>
              </a:rPr>
              <a:t>d</a:t>
            </a:r>
            <a:r>
              <a:rPr lang="en-US" sz="1000" dirty="0" smtClean="0">
                <a:solidFill>
                  <a:prstClr val="black"/>
                </a:solidFill>
              </a:rPr>
              <a:t>ue to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level rise </a:t>
            </a:r>
            <a:r>
              <a:rPr lang="en-US" sz="1000" dirty="0" smtClean="0">
                <a:solidFill>
                  <a:prstClr val="black"/>
                </a:solidFill>
              </a:rPr>
              <a:t>from </a:t>
            </a:r>
            <a:r>
              <a:rPr lang="en-US" sz="1000" dirty="0">
                <a:solidFill>
                  <a:prstClr val="black"/>
                </a:solidFill>
              </a:rPr>
              <a:t>48 to 60 cm, which is expected by </a:t>
            </a:r>
            <a:r>
              <a:rPr lang="en-US" sz="1000" dirty="0" smtClean="0">
                <a:solidFill>
                  <a:prstClr val="black"/>
                </a:solidFill>
              </a:rPr>
              <a:t>the end </a:t>
            </a:r>
            <a:r>
              <a:rPr lang="en-US" sz="1000" dirty="0">
                <a:solidFill>
                  <a:prstClr val="black"/>
                </a:solidFill>
              </a:rPr>
              <a:t>of the </a:t>
            </a:r>
            <a:r>
              <a:rPr lang="en-US" sz="1000" dirty="0" smtClean="0">
                <a:solidFill>
                  <a:prstClr val="black"/>
                </a:solidFill>
              </a:rPr>
              <a:t>century</a:t>
            </a: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onstruction</a:t>
            </a:r>
            <a:r>
              <a:rPr lang="en-US" sz="1000" dirty="0" smtClean="0">
                <a:solidFill>
                  <a:prstClr val="black"/>
                </a:solidFill>
              </a:rPr>
              <a:t> and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estate sectors</a:t>
            </a:r>
            <a:r>
              <a:rPr lang="en-US" sz="1000" dirty="0" smtClean="0">
                <a:solidFill>
                  <a:prstClr val="black"/>
                </a:solidFill>
              </a:rPr>
              <a:t>, are highly affected by the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level rise</a:t>
            </a:r>
            <a:r>
              <a:rPr lang="en-US" sz="1000" dirty="0" smtClean="0">
                <a:solidFill>
                  <a:prstClr val="black"/>
                </a:solidFill>
              </a:rPr>
              <a:t>,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floods</a:t>
            </a:r>
            <a:r>
              <a:rPr lang="en-US" sz="1000" dirty="0" smtClean="0">
                <a:solidFill>
                  <a:prstClr val="black"/>
                </a:solidFill>
              </a:rPr>
              <a:t> </a:t>
            </a:r>
            <a:r>
              <a:rPr lang="en-US" sz="1000" dirty="0">
                <a:solidFill>
                  <a:prstClr val="black"/>
                </a:solidFill>
              </a:rPr>
              <a:t>and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mudslides</a:t>
            </a:r>
            <a:endParaRPr lang="en-US" sz="11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1 Rectángulo">
            <a:extLst>
              <a:ext uri="{FF2B5EF4-FFF2-40B4-BE49-F238E27FC236}">
                <a16:creationId xmlns:a16="http://schemas.microsoft.com/office/drawing/2014/main" xmlns="" id="{812800D7-86D1-5A09-E02E-39EE662F621F}"/>
              </a:ext>
            </a:extLst>
          </p:cNvPr>
          <p:cNvSpPr/>
          <p:nvPr/>
        </p:nvSpPr>
        <p:spPr>
          <a:xfrm>
            <a:off x="1697757" y="931988"/>
            <a:ext cx="6984000" cy="1116000"/>
          </a:xfrm>
          <a:prstGeom prst="roundRect">
            <a:avLst>
              <a:gd name="adj" fmla="val 7821"/>
            </a:avLst>
          </a:prstGeom>
          <a:noFill/>
          <a:ln w="6350">
            <a:solidFill>
              <a:srgbClr val="0039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 yield </a:t>
            </a:r>
            <a:r>
              <a:rPr lang="en-US" sz="1000" dirty="0" smtClean="0">
                <a:solidFill>
                  <a:prstClr val="black"/>
                </a:solidFill>
              </a:rPr>
              <a:t>will be affected by increased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waves, </a:t>
            </a:r>
            <a:r>
              <a:rPr lang="en-US" sz="11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drought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flooding </a:t>
            </a:r>
            <a:r>
              <a:rPr lang="en-US" sz="1000" dirty="0" smtClean="0">
                <a:solidFill>
                  <a:prstClr val="black"/>
                </a:solidFill>
              </a:rPr>
              <a:t>and changes in timing of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availability</a:t>
            </a:r>
            <a:r>
              <a:rPr lang="en-US" sz="1000" dirty="0" smtClean="0">
                <a:solidFill>
                  <a:prstClr val="black"/>
                </a:solidFill>
              </a:rPr>
              <a:t>, as well as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level rise </a:t>
            </a:r>
            <a:r>
              <a:rPr lang="en-US" sz="1000" dirty="0" smtClean="0">
                <a:solidFill>
                  <a:prstClr val="black"/>
                </a:solidFill>
              </a:rPr>
              <a:t>in flat coastal areas</a:t>
            </a: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prstClr val="black"/>
                </a:solidFill>
              </a:rPr>
              <a:t>Posing a </a:t>
            </a:r>
            <a:r>
              <a:rPr lang="en-US" sz="1000" dirty="0">
                <a:solidFill>
                  <a:prstClr val="black"/>
                </a:solidFill>
              </a:rPr>
              <a:t>serious threat to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en-US" sz="1000" dirty="0">
                <a:solidFill>
                  <a:prstClr val="black"/>
                </a:solidFill>
              </a:rPr>
              <a:t>,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 consumption</a:t>
            </a:r>
            <a:r>
              <a:rPr lang="en-US" sz="1000" dirty="0">
                <a:solidFill>
                  <a:prstClr val="black"/>
                </a:solidFill>
              </a:rPr>
              <a:t>,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</a:t>
            </a:r>
            <a:r>
              <a:rPr lang="en-US" sz="1000" dirty="0">
                <a:solidFill>
                  <a:prstClr val="black"/>
                </a:solidFill>
              </a:rPr>
              <a:t>, and the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growth </a:t>
            </a:r>
            <a:r>
              <a:rPr lang="en-US" sz="1000" dirty="0" smtClean="0">
                <a:solidFill>
                  <a:prstClr val="black"/>
                </a:solidFill>
              </a:rPr>
              <a:t>overall</a:t>
            </a: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prstClr val="black"/>
                </a:solidFill>
              </a:rPr>
              <a:t>Households </a:t>
            </a:r>
            <a:r>
              <a:rPr lang="en-US" sz="1000" dirty="0">
                <a:solidFill>
                  <a:prstClr val="black"/>
                </a:solidFill>
              </a:rPr>
              <a:t>and areas directly affected by the consequences of climate change on agriculture </a:t>
            </a:r>
            <a:r>
              <a:rPr lang="en-US" sz="1000" dirty="0" smtClean="0">
                <a:solidFill>
                  <a:prstClr val="black"/>
                </a:solidFill>
              </a:rPr>
              <a:t>are </a:t>
            </a:r>
            <a:r>
              <a:rPr lang="en-US" sz="1000" dirty="0">
                <a:solidFill>
                  <a:prstClr val="black"/>
                </a:solidFill>
              </a:rPr>
              <a:t>also those that are already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marginalized </a:t>
            </a:r>
            <a:r>
              <a:rPr lang="en-US" sz="1000" dirty="0">
                <a:solidFill>
                  <a:prstClr val="black"/>
                </a:solidFill>
              </a:rPr>
              <a:t>in rural </a:t>
            </a:r>
            <a:r>
              <a:rPr lang="en-US" sz="1000" dirty="0" smtClean="0">
                <a:solidFill>
                  <a:prstClr val="black"/>
                </a:solidFill>
              </a:rPr>
              <a:t>area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xmlns="" id="{C83DB6B3-9B15-9623-6D85-0406BB072DE5}"/>
              </a:ext>
            </a:extLst>
          </p:cNvPr>
          <p:cNvSpPr/>
          <p:nvPr/>
        </p:nvSpPr>
        <p:spPr>
          <a:xfrm>
            <a:off x="502920" y="2145986"/>
            <a:ext cx="1115924" cy="1116000"/>
          </a:xfrm>
          <a:prstGeom prst="roundRect">
            <a:avLst>
              <a:gd name="adj" fmla="val 1032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2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supply</a:t>
            </a:r>
          </a:p>
          <a:p>
            <a:pPr algn="ctr" defTabSz="914126"/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Freeform 31">
            <a:extLst>
              <a:ext uri="{FF2B5EF4-FFF2-40B4-BE49-F238E27FC236}">
                <a16:creationId xmlns:a16="http://schemas.microsoft.com/office/drawing/2014/main" xmlns="" id="{3C084C3A-2289-8E6A-5BA0-51F5E664519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42792" y="2794617"/>
            <a:ext cx="236181" cy="350783"/>
          </a:xfrm>
          <a:custGeom>
            <a:avLst/>
            <a:gdLst>
              <a:gd name="T0" fmla="*/ 0 w 410"/>
              <a:gd name="T1" fmla="*/ 433 h 634"/>
              <a:gd name="T2" fmla="*/ 205 w 410"/>
              <a:gd name="T3" fmla="*/ 634 h 634"/>
              <a:gd name="T4" fmla="*/ 410 w 410"/>
              <a:gd name="T5" fmla="*/ 433 h 634"/>
              <a:gd name="T6" fmla="*/ 238 w 410"/>
              <a:gd name="T7" fmla="*/ 39 h 634"/>
              <a:gd name="T8" fmla="*/ 238 w 410"/>
              <a:gd name="T9" fmla="*/ 33 h 634"/>
              <a:gd name="T10" fmla="*/ 205 w 410"/>
              <a:gd name="T11" fmla="*/ 0 h 634"/>
              <a:gd name="T12" fmla="*/ 172 w 410"/>
              <a:gd name="T13" fmla="*/ 33 h 634"/>
              <a:gd name="T14" fmla="*/ 172 w 410"/>
              <a:gd name="T15" fmla="*/ 39 h 634"/>
              <a:gd name="T16" fmla="*/ 0 w 410"/>
              <a:gd name="T17" fmla="*/ 433 h 634"/>
              <a:gd name="T18" fmla="*/ 233 w 410"/>
              <a:gd name="T19" fmla="*/ 515 h 634"/>
              <a:gd name="T20" fmla="*/ 291 w 410"/>
              <a:gd name="T21" fmla="*/ 458 h 634"/>
              <a:gd name="T22" fmla="*/ 317 w 410"/>
              <a:gd name="T23" fmla="*/ 436 h 634"/>
              <a:gd name="T24" fmla="*/ 344 w 410"/>
              <a:gd name="T25" fmla="*/ 462 h 634"/>
              <a:gd name="T26" fmla="*/ 306 w 410"/>
              <a:gd name="T27" fmla="*/ 532 h 634"/>
              <a:gd name="T28" fmla="*/ 238 w 410"/>
              <a:gd name="T29" fmla="*/ 568 h 634"/>
              <a:gd name="T30" fmla="*/ 212 w 410"/>
              <a:gd name="T31" fmla="*/ 541 h 634"/>
              <a:gd name="T32" fmla="*/ 233 w 410"/>
              <a:gd name="T33" fmla="*/ 515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0" h="634">
                <a:moveTo>
                  <a:pt x="0" y="433"/>
                </a:moveTo>
                <a:cubicBezTo>
                  <a:pt x="0" y="544"/>
                  <a:pt x="92" y="634"/>
                  <a:pt x="205" y="634"/>
                </a:cubicBezTo>
                <a:cubicBezTo>
                  <a:pt x="318" y="634"/>
                  <a:pt x="410" y="544"/>
                  <a:pt x="410" y="433"/>
                </a:cubicBezTo>
                <a:cubicBezTo>
                  <a:pt x="410" y="290"/>
                  <a:pt x="251" y="198"/>
                  <a:pt x="238" y="39"/>
                </a:cubicBezTo>
                <a:cubicBezTo>
                  <a:pt x="238" y="33"/>
                  <a:pt x="238" y="33"/>
                  <a:pt x="238" y="33"/>
                </a:cubicBezTo>
                <a:cubicBezTo>
                  <a:pt x="238" y="14"/>
                  <a:pt x="223" y="0"/>
                  <a:pt x="205" y="0"/>
                </a:cubicBezTo>
                <a:cubicBezTo>
                  <a:pt x="187" y="0"/>
                  <a:pt x="172" y="14"/>
                  <a:pt x="172" y="33"/>
                </a:cubicBezTo>
                <a:cubicBezTo>
                  <a:pt x="172" y="39"/>
                  <a:pt x="172" y="39"/>
                  <a:pt x="172" y="39"/>
                </a:cubicBezTo>
                <a:cubicBezTo>
                  <a:pt x="159" y="198"/>
                  <a:pt x="0" y="290"/>
                  <a:pt x="0" y="433"/>
                </a:cubicBezTo>
                <a:close/>
                <a:moveTo>
                  <a:pt x="233" y="515"/>
                </a:moveTo>
                <a:cubicBezTo>
                  <a:pt x="262" y="508"/>
                  <a:pt x="285" y="484"/>
                  <a:pt x="291" y="458"/>
                </a:cubicBezTo>
                <a:cubicBezTo>
                  <a:pt x="294" y="445"/>
                  <a:pt x="304" y="436"/>
                  <a:pt x="317" y="436"/>
                </a:cubicBezTo>
                <a:cubicBezTo>
                  <a:pt x="332" y="436"/>
                  <a:pt x="344" y="448"/>
                  <a:pt x="344" y="462"/>
                </a:cubicBezTo>
                <a:cubicBezTo>
                  <a:pt x="344" y="481"/>
                  <a:pt x="328" y="510"/>
                  <a:pt x="306" y="532"/>
                </a:cubicBezTo>
                <a:cubicBezTo>
                  <a:pt x="285" y="553"/>
                  <a:pt x="259" y="568"/>
                  <a:pt x="238" y="568"/>
                </a:cubicBezTo>
                <a:cubicBezTo>
                  <a:pt x="224" y="568"/>
                  <a:pt x="212" y="556"/>
                  <a:pt x="212" y="541"/>
                </a:cubicBezTo>
                <a:cubicBezTo>
                  <a:pt x="212" y="528"/>
                  <a:pt x="221" y="517"/>
                  <a:pt x="233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717" tIns="37859" rIns="75717" bIns="37859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sz="1662">
              <a:solidFill>
                <a:srgbClr val="0027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1 Rectángulo">
            <a:extLst>
              <a:ext uri="{FF2B5EF4-FFF2-40B4-BE49-F238E27FC236}">
                <a16:creationId xmlns:a16="http://schemas.microsoft.com/office/drawing/2014/main" xmlns="" id="{CC438022-F759-EDF8-950B-D82D99EC3176}"/>
              </a:ext>
            </a:extLst>
          </p:cNvPr>
          <p:cNvSpPr/>
          <p:nvPr/>
        </p:nvSpPr>
        <p:spPr>
          <a:xfrm>
            <a:off x="1697757" y="2145986"/>
            <a:ext cx="6984000" cy="1116000"/>
          </a:xfrm>
          <a:prstGeom prst="roundRect">
            <a:avLst>
              <a:gd name="adj" fmla="val 7821"/>
            </a:avLst>
          </a:prstGeom>
          <a:noFill/>
          <a:ln w="6350">
            <a:solidFill>
              <a:srgbClr val="0039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prstClr val="black"/>
                </a:solidFill>
              </a:rPr>
              <a:t>Industrial and domestic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use </a:t>
            </a:r>
            <a:r>
              <a:rPr lang="en-US" sz="1000" dirty="0" smtClean="0">
                <a:solidFill>
                  <a:prstClr val="black"/>
                </a:solidFill>
              </a:rPr>
              <a:t>and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irrigation</a:t>
            </a:r>
            <a:r>
              <a:rPr lang="en-US" sz="1000" dirty="0" smtClean="0">
                <a:solidFill>
                  <a:prstClr val="black"/>
                </a:solidFill>
              </a:rPr>
              <a:t> are all affected by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changes in precipitation </a:t>
            </a:r>
            <a:r>
              <a:rPr lang="en-US" sz="1000" dirty="0" smtClean="0">
                <a:solidFill>
                  <a:prstClr val="black"/>
                </a:solidFill>
              </a:rPr>
              <a:t>and </a:t>
            </a:r>
            <a:r>
              <a:rPr lang="en-US" sz="11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endParaRPr lang="en-US" sz="1000" dirty="0" smtClean="0">
              <a:solidFill>
                <a:prstClr val="black"/>
              </a:solidFill>
            </a:endParaRP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prstClr val="black"/>
                </a:solidFill>
              </a:rPr>
              <a:t>Projected </a:t>
            </a:r>
            <a:r>
              <a:rPr lang="en-US" sz="1000" dirty="0" smtClean="0">
                <a:solidFill>
                  <a:prstClr val="black"/>
                </a:solidFill>
              </a:rPr>
              <a:t>trends </a:t>
            </a:r>
            <a:r>
              <a:rPr lang="en-US" sz="1000" dirty="0">
                <a:solidFill>
                  <a:prstClr val="black"/>
                </a:solidFill>
              </a:rPr>
              <a:t>show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intense rains</a:t>
            </a:r>
            <a:r>
              <a:rPr lang="en-US" sz="1000" dirty="0">
                <a:solidFill>
                  <a:prstClr val="black"/>
                </a:solidFill>
              </a:rPr>
              <a:t>,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frequent droughts and floods</a:t>
            </a:r>
            <a:r>
              <a:rPr lang="en-US" sz="1000" dirty="0">
                <a:solidFill>
                  <a:prstClr val="black"/>
                </a:solidFill>
              </a:rPr>
              <a:t>,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erosion</a:t>
            </a:r>
            <a:r>
              <a:rPr lang="en-US" sz="1000" dirty="0">
                <a:solidFill>
                  <a:prstClr val="black"/>
                </a:solidFill>
              </a:rPr>
              <a:t>, a </a:t>
            </a:r>
            <a:r>
              <a:rPr lang="en-US" sz="1000" dirty="0" smtClean="0">
                <a:solidFill>
                  <a:prstClr val="black"/>
                </a:solidFill>
              </a:rPr>
              <a:t>probable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runoff</a:t>
            </a:r>
            <a:endParaRPr lang="en-US" sz="11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1 Rectángulo">
            <a:extLst>
              <a:ext uri="{FF2B5EF4-FFF2-40B4-BE49-F238E27FC236}">
                <a16:creationId xmlns:a16="http://schemas.microsoft.com/office/drawing/2014/main" xmlns="" id="{A6E1CCE3-0D9A-D8B3-6ED5-046DC3C6A8AD}"/>
              </a:ext>
            </a:extLst>
          </p:cNvPr>
          <p:cNvSpPr/>
          <p:nvPr/>
        </p:nvSpPr>
        <p:spPr>
          <a:xfrm>
            <a:off x="1697757" y="3359983"/>
            <a:ext cx="6984000" cy="1116000"/>
          </a:xfrm>
          <a:prstGeom prst="roundRect">
            <a:avLst>
              <a:gd name="adj" fmla="val 7821"/>
            </a:avLst>
          </a:prstGeom>
          <a:noFill/>
          <a:ln w="6350">
            <a:solidFill>
              <a:srgbClr val="0039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prstClr val="black"/>
                </a:solidFill>
              </a:rPr>
              <a:t>The </a:t>
            </a:r>
            <a:r>
              <a:rPr lang="en-US" sz="1000" dirty="0">
                <a:solidFill>
                  <a:prstClr val="black"/>
                </a:solidFill>
              </a:rPr>
              <a:t>domestic Albania energy production sector, which relies almost </a:t>
            </a:r>
            <a:r>
              <a:rPr lang="en-US" sz="1000" dirty="0" smtClean="0">
                <a:solidFill>
                  <a:prstClr val="black"/>
                </a:solidFill>
              </a:rPr>
              <a:t>entirely </a:t>
            </a:r>
            <a:r>
              <a:rPr lang="en-US" sz="1000" dirty="0">
                <a:solidFill>
                  <a:prstClr val="black"/>
                </a:solidFill>
              </a:rPr>
              <a:t>on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hydropower for electricity generation</a:t>
            </a:r>
            <a:r>
              <a:rPr lang="en-US" sz="1000" dirty="0">
                <a:solidFill>
                  <a:prstClr val="black"/>
                </a:solidFill>
              </a:rPr>
              <a:t>, is likely to be affected: given projections for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precipitation reductions</a:t>
            </a:r>
            <a:r>
              <a:rPr lang="en-US" sz="1000" dirty="0" smtClean="0">
                <a:solidFill>
                  <a:prstClr val="black"/>
                </a:solidFill>
              </a:rPr>
              <a:t>.</a:t>
            </a: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prstClr val="black"/>
                </a:solidFill>
              </a:rPr>
              <a:t>However, given its large hydropower storage </a:t>
            </a:r>
            <a:r>
              <a:rPr lang="en-US" sz="1000" dirty="0" smtClean="0">
                <a:solidFill>
                  <a:prstClr val="black"/>
                </a:solidFill>
              </a:rPr>
              <a:t>potential</a:t>
            </a:r>
            <a:r>
              <a:rPr lang="en-US" sz="1000" dirty="0">
                <a:solidFill>
                  <a:prstClr val="black"/>
                </a:solidFill>
              </a:rPr>
              <a:t>, Albania can also explore the possibility of becoming a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“green battery” </a:t>
            </a:r>
            <a:r>
              <a:rPr lang="en-US" sz="1000" dirty="0">
                <a:solidFill>
                  <a:prstClr val="black"/>
                </a:solidFill>
              </a:rPr>
              <a:t>for the wider </a:t>
            </a:r>
            <a:r>
              <a:rPr lang="en-US" sz="1000" dirty="0" smtClean="0">
                <a:solidFill>
                  <a:prstClr val="black"/>
                </a:solidFill>
              </a:rPr>
              <a:t>region</a:t>
            </a:r>
          </a:p>
          <a:p>
            <a:pPr marL="171450" indent="-1714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prstClr val="black"/>
                </a:solidFill>
              </a:rPr>
              <a:t>Shifting </a:t>
            </a:r>
            <a:r>
              <a:rPr lang="en-US" sz="1000" dirty="0">
                <a:solidFill>
                  <a:prstClr val="black"/>
                </a:solidFill>
              </a:rPr>
              <a:t>energy generation supply and </a:t>
            </a:r>
            <a:r>
              <a:rPr lang="en-US" sz="1000" dirty="0" smtClean="0">
                <a:solidFill>
                  <a:prstClr val="black"/>
                </a:solidFill>
              </a:rPr>
              <a:t>consumption </a:t>
            </a:r>
            <a:r>
              <a: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towards renewable sources</a:t>
            </a:r>
            <a:r>
              <a:rPr lang="en-US" sz="1000" dirty="0">
                <a:solidFill>
                  <a:prstClr val="black"/>
                </a:solidFill>
              </a:rPr>
              <a:t>, such as solar and wind </a:t>
            </a:r>
            <a:r>
              <a:rPr lang="en-US" sz="1000" dirty="0" smtClean="0">
                <a:solidFill>
                  <a:prstClr val="black"/>
                </a:solidFill>
              </a:rPr>
              <a:t>power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xmlns="" id="{69F294CB-088E-D22D-C1B8-C36727E9D6CF}"/>
              </a:ext>
            </a:extLst>
          </p:cNvPr>
          <p:cNvSpPr/>
          <p:nvPr/>
        </p:nvSpPr>
        <p:spPr>
          <a:xfrm>
            <a:off x="502920" y="3359983"/>
            <a:ext cx="1115924" cy="1116001"/>
          </a:xfrm>
          <a:prstGeom prst="roundRect">
            <a:avLst>
              <a:gd name="adj" fmla="val 10897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2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</a:t>
            </a:r>
          </a:p>
          <a:p>
            <a:pPr algn="ctr" defTabSz="914126"/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Freeform 3040">
            <a:extLst>
              <a:ext uri="{FF2B5EF4-FFF2-40B4-BE49-F238E27FC236}">
                <a16:creationId xmlns:a16="http://schemas.microsoft.com/office/drawing/2014/main" xmlns="" id="{A8CC0A03-95C5-247D-EE13-2A7259986B7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28303" y="3998538"/>
            <a:ext cx="465158" cy="370934"/>
          </a:xfrm>
          <a:custGeom>
            <a:avLst/>
            <a:gdLst/>
            <a:ahLst/>
            <a:cxnLst>
              <a:cxn ang="0">
                <a:pos x="779" y="228"/>
              </a:cxn>
              <a:cxn ang="0">
                <a:pos x="772" y="224"/>
              </a:cxn>
              <a:cxn ang="0">
                <a:pos x="620" y="222"/>
              </a:cxn>
              <a:cxn ang="0">
                <a:pos x="563" y="13"/>
              </a:cxn>
              <a:cxn ang="0">
                <a:pos x="559" y="6"/>
              </a:cxn>
              <a:cxn ang="0">
                <a:pos x="552" y="2"/>
              </a:cxn>
              <a:cxn ang="0">
                <a:pos x="548" y="0"/>
              </a:cxn>
              <a:cxn ang="0">
                <a:pos x="539" y="0"/>
              </a:cxn>
              <a:cxn ang="0">
                <a:pos x="536" y="2"/>
              </a:cxn>
              <a:cxn ang="0">
                <a:pos x="529" y="6"/>
              </a:cxn>
              <a:cxn ang="0">
                <a:pos x="524" y="14"/>
              </a:cxn>
              <a:cxn ang="0">
                <a:pos x="468" y="222"/>
              </a:cxn>
              <a:cxn ang="0">
                <a:pos x="315" y="224"/>
              </a:cxn>
              <a:cxn ang="0">
                <a:pos x="308" y="228"/>
              </a:cxn>
              <a:cxn ang="0">
                <a:pos x="0" y="401"/>
              </a:cxn>
              <a:cxn ang="0">
                <a:pos x="1" y="401"/>
              </a:cxn>
              <a:cxn ang="0">
                <a:pos x="437" y="336"/>
              </a:cxn>
              <a:cxn ang="0">
                <a:pos x="318" y="864"/>
              </a:cxn>
              <a:cxn ang="0">
                <a:pos x="344" y="849"/>
              </a:cxn>
              <a:cxn ang="0">
                <a:pos x="544" y="698"/>
              </a:cxn>
              <a:cxn ang="0">
                <a:pos x="743" y="849"/>
              </a:cxn>
              <a:cxn ang="0">
                <a:pos x="770" y="864"/>
              </a:cxn>
              <a:cxn ang="0">
                <a:pos x="651" y="336"/>
              </a:cxn>
              <a:cxn ang="0">
                <a:pos x="1085" y="401"/>
              </a:cxn>
              <a:cxn ang="0">
                <a:pos x="1087" y="401"/>
              </a:cxn>
              <a:cxn ang="0">
                <a:pos x="621" y="392"/>
              </a:cxn>
              <a:cxn ang="0">
                <a:pos x="612" y="359"/>
              </a:cxn>
              <a:cxn ang="0">
                <a:pos x="610" y="436"/>
              </a:cxn>
              <a:cxn ang="0">
                <a:pos x="477" y="436"/>
              </a:cxn>
              <a:cxn ang="0">
                <a:pos x="610" y="436"/>
              </a:cxn>
              <a:cxn ang="0">
                <a:pos x="575" y="222"/>
              </a:cxn>
              <a:cxn ang="0">
                <a:pos x="544" y="105"/>
              </a:cxn>
              <a:cxn ang="0">
                <a:pos x="587" y="265"/>
              </a:cxn>
              <a:cxn ang="0">
                <a:pos x="544" y="348"/>
              </a:cxn>
              <a:cxn ang="0">
                <a:pos x="501" y="265"/>
              </a:cxn>
              <a:cxn ang="0">
                <a:pos x="500" y="373"/>
              </a:cxn>
              <a:cxn ang="0">
                <a:pos x="476" y="359"/>
              </a:cxn>
              <a:cxn ang="0">
                <a:pos x="456" y="265"/>
              </a:cxn>
              <a:cxn ang="0">
                <a:pos x="401" y="265"/>
              </a:cxn>
              <a:cxn ang="0">
                <a:pos x="500" y="500"/>
              </a:cxn>
              <a:cxn ang="0">
                <a:pos x="446" y="468"/>
              </a:cxn>
              <a:cxn ang="0">
                <a:pos x="406" y="619"/>
              </a:cxn>
              <a:cxn ang="0">
                <a:pos x="372" y="747"/>
              </a:cxn>
              <a:cxn ang="0">
                <a:pos x="544" y="525"/>
              </a:cxn>
              <a:cxn ang="0">
                <a:pos x="544" y="648"/>
              </a:cxn>
              <a:cxn ang="0">
                <a:pos x="716" y="747"/>
              </a:cxn>
              <a:cxn ang="0">
                <a:pos x="681" y="619"/>
              </a:cxn>
              <a:cxn ang="0">
                <a:pos x="661" y="542"/>
              </a:cxn>
              <a:cxn ang="0">
                <a:pos x="641" y="468"/>
              </a:cxn>
              <a:cxn ang="0">
                <a:pos x="639" y="293"/>
              </a:cxn>
              <a:cxn ang="0">
                <a:pos x="687" y="265"/>
              </a:cxn>
            </a:cxnLst>
            <a:rect l="0" t="0" r="r" b="b"/>
            <a:pathLst>
              <a:path w="1087" h="865">
                <a:moveTo>
                  <a:pt x="1082" y="358"/>
                </a:moveTo>
                <a:cubicBezTo>
                  <a:pt x="967" y="356"/>
                  <a:pt x="860" y="310"/>
                  <a:pt x="779" y="228"/>
                </a:cubicBezTo>
                <a:cubicBezTo>
                  <a:pt x="779" y="228"/>
                  <a:pt x="779" y="228"/>
                  <a:pt x="779" y="228"/>
                </a:cubicBezTo>
                <a:cubicBezTo>
                  <a:pt x="777" y="226"/>
                  <a:pt x="775" y="225"/>
                  <a:pt x="772" y="224"/>
                </a:cubicBezTo>
                <a:cubicBezTo>
                  <a:pt x="770" y="223"/>
                  <a:pt x="767" y="222"/>
                  <a:pt x="764" y="222"/>
                </a:cubicBezTo>
                <a:cubicBezTo>
                  <a:pt x="620" y="222"/>
                  <a:pt x="620" y="222"/>
                  <a:pt x="620" y="222"/>
                </a:cubicBezTo>
                <a:cubicBezTo>
                  <a:pt x="565" y="16"/>
                  <a:pt x="565" y="16"/>
                  <a:pt x="565" y="16"/>
                </a:cubicBezTo>
                <a:cubicBezTo>
                  <a:pt x="564" y="15"/>
                  <a:pt x="564" y="14"/>
                  <a:pt x="563" y="13"/>
                </a:cubicBezTo>
                <a:cubicBezTo>
                  <a:pt x="563" y="12"/>
                  <a:pt x="562" y="11"/>
                  <a:pt x="561" y="9"/>
                </a:cubicBezTo>
                <a:cubicBezTo>
                  <a:pt x="561" y="8"/>
                  <a:pt x="560" y="7"/>
                  <a:pt x="559" y="6"/>
                </a:cubicBezTo>
                <a:cubicBezTo>
                  <a:pt x="558" y="5"/>
                  <a:pt x="557" y="5"/>
                  <a:pt x="556" y="4"/>
                </a:cubicBezTo>
                <a:cubicBezTo>
                  <a:pt x="554" y="3"/>
                  <a:pt x="553" y="2"/>
                  <a:pt x="552" y="2"/>
                </a:cubicBezTo>
                <a:cubicBezTo>
                  <a:pt x="551" y="1"/>
                  <a:pt x="550" y="1"/>
                  <a:pt x="549" y="1"/>
                </a:cubicBezTo>
                <a:cubicBezTo>
                  <a:pt x="549" y="0"/>
                  <a:pt x="548" y="1"/>
                  <a:pt x="548" y="0"/>
                </a:cubicBezTo>
                <a:cubicBezTo>
                  <a:pt x="547" y="0"/>
                  <a:pt x="545" y="0"/>
                  <a:pt x="544" y="0"/>
                </a:cubicBezTo>
                <a:cubicBezTo>
                  <a:pt x="542" y="0"/>
                  <a:pt x="541" y="0"/>
                  <a:pt x="539" y="0"/>
                </a:cubicBezTo>
                <a:cubicBezTo>
                  <a:pt x="539" y="1"/>
                  <a:pt x="539" y="0"/>
                  <a:pt x="538" y="1"/>
                </a:cubicBezTo>
                <a:cubicBezTo>
                  <a:pt x="537" y="1"/>
                  <a:pt x="537" y="1"/>
                  <a:pt x="536" y="2"/>
                </a:cubicBezTo>
                <a:cubicBezTo>
                  <a:pt x="534" y="2"/>
                  <a:pt x="533" y="3"/>
                  <a:pt x="532" y="4"/>
                </a:cubicBezTo>
                <a:cubicBezTo>
                  <a:pt x="531" y="5"/>
                  <a:pt x="530" y="5"/>
                  <a:pt x="529" y="6"/>
                </a:cubicBezTo>
                <a:cubicBezTo>
                  <a:pt x="528" y="7"/>
                  <a:pt x="527" y="8"/>
                  <a:pt x="526" y="9"/>
                </a:cubicBezTo>
                <a:cubicBezTo>
                  <a:pt x="525" y="11"/>
                  <a:pt x="525" y="12"/>
                  <a:pt x="524" y="14"/>
                </a:cubicBezTo>
                <a:cubicBezTo>
                  <a:pt x="524" y="14"/>
                  <a:pt x="523" y="15"/>
                  <a:pt x="523" y="16"/>
                </a:cubicBezTo>
                <a:cubicBezTo>
                  <a:pt x="468" y="222"/>
                  <a:pt x="468" y="222"/>
                  <a:pt x="468" y="222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1" y="222"/>
                  <a:pt x="318" y="223"/>
                  <a:pt x="315" y="224"/>
                </a:cubicBezTo>
                <a:cubicBezTo>
                  <a:pt x="313" y="225"/>
                  <a:pt x="310" y="226"/>
                  <a:pt x="308" y="228"/>
                </a:cubicBezTo>
                <a:cubicBezTo>
                  <a:pt x="308" y="228"/>
                  <a:pt x="308" y="228"/>
                  <a:pt x="308" y="228"/>
                </a:cubicBezTo>
                <a:cubicBezTo>
                  <a:pt x="227" y="310"/>
                  <a:pt x="120" y="356"/>
                  <a:pt x="6" y="358"/>
                </a:cubicBezTo>
                <a:cubicBezTo>
                  <a:pt x="3" y="372"/>
                  <a:pt x="1" y="386"/>
                  <a:pt x="0" y="401"/>
                </a:cubicBezTo>
                <a:cubicBezTo>
                  <a:pt x="0" y="401"/>
                  <a:pt x="1" y="401"/>
                  <a:pt x="1" y="401"/>
                </a:cubicBezTo>
                <a:cubicBezTo>
                  <a:pt x="1" y="401"/>
                  <a:pt x="1" y="401"/>
                  <a:pt x="1" y="401"/>
                </a:cubicBezTo>
                <a:cubicBezTo>
                  <a:pt x="123" y="400"/>
                  <a:pt x="237" y="355"/>
                  <a:pt x="325" y="272"/>
                </a:cubicBezTo>
                <a:cubicBezTo>
                  <a:pt x="437" y="336"/>
                  <a:pt x="437" y="336"/>
                  <a:pt x="437" y="336"/>
                </a:cubicBezTo>
                <a:cubicBezTo>
                  <a:pt x="303" y="838"/>
                  <a:pt x="303" y="838"/>
                  <a:pt x="303" y="838"/>
                </a:cubicBezTo>
                <a:cubicBezTo>
                  <a:pt x="300" y="849"/>
                  <a:pt x="306" y="861"/>
                  <a:pt x="318" y="864"/>
                </a:cubicBezTo>
                <a:cubicBezTo>
                  <a:pt x="320" y="865"/>
                  <a:pt x="322" y="865"/>
                  <a:pt x="324" y="865"/>
                </a:cubicBezTo>
                <a:cubicBezTo>
                  <a:pt x="333" y="865"/>
                  <a:pt x="342" y="859"/>
                  <a:pt x="344" y="849"/>
                </a:cubicBezTo>
                <a:cubicBezTo>
                  <a:pt x="356" y="807"/>
                  <a:pt x="356" y="807"/>
                  <a:pt x="356" y="807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732" y="807"/>
                  <a:pt x="732" y="807"/>
                  <a:pt x="732" y="807"/>
                </a:cubicBezTo>
                <a:cubicBezTo>
                  <a:pt x="743" y="849"/>
                  <a:pt x="743" y="849"/>
                  <a:pt x="743" y="849"/>
                </a:cubicBezTo>
                <a:cubicBezTo>
                  <a:pt x="746" y="859"/>
                  <a:pt x="754" y="865"/>
                  <a:pt x="764" y="865"/>
                </a:cubicBezTo>
                <a:cubicBezTo>
                  <a:pt x="766" y="865"/>
                  <a:pt x="768" y="865"/>
                  <a:pt x="770" y="864"/>
                </a:cubicBezTo>
                <a:cubicBezTo>
                  <a:pt x="781" y="861"/>
                  <a:pt x="788" y="849"/>
                  <a:pt x="785" y="838"/>
                </a:cubicBezTo>
                <a:cubicBezTo>
                  <a:pt x="651" y="336"/>
                  <a:pt x="651" y="336"/>
                  <a:pt x="651" y="336"/>
                </a:cubicBezTo>
                <a:cubicBezTo>
                  <a:pt x="762" y="272"/>
                  <a:pt x="762" y="272"/>
                  <a:pt x="762" y="272"/>
                </a:cubicBezTo>
                <a:cubicBezTo>
                  <a:pt x="850" y="354"/>
                  <a:pt x="964" y="400"/>
                  <a:pt x="1085" y="401"/>
                </a:cubicBezTo>
                <a:cubicBezTo>
                  <a:pt x="1085" y="401"/>
                  <a:pt x="1085" y="401"/>
                  <a:pt x="1085" y="401"/>
                </a:cubicBezTo>
                <a:cubicBezTo>
                  <a:pt x="1086" y="401"/>
                  <a:pt x="1087" y="401"/>
                  <a:pt x="1087" y="401"/>
                </a:cubicBezTo>
                <a:cubicBezTo>
                  <a:pt x="1086" y="386"/>
                  <a:pt x="1084" y="372"/>
                  <a:pt x="1082" y="358"/>
                </a:cubicBezTo>
                <a:close/>
                <a:moveTo>
                  <a:pt x="621" y="392"/>
                </a:moveTo>
                <a:cubicBezTo>
                  <a:pt x="587" y="373"/>
                  <a:pt x="587" y="373"/>
                  <a:pt x="587" y="373"/>
                </a:cubicBezTo>
                <a:cubicBezTo>
                  <a:pt x="612" y="359"/>
                  <a:pt x="612" y="359"/>
                  <a:pt x="612" y="359"/>
                </a:cubicBezTo>
                <a:lnTo>
                  <a:pt x="621" y="392"/>
                </a:lnTo>
                <a:close/>
                <a:moveTo>
                  <a:pt x="610" y="436"/>
                </a:moveTo>
                <a:cubicBezTo>
                  <a:pt x="544" y="475"/>
                  <a:pt x="544" y="475"/>
                  <a:pt x="544" y="475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544" y="398"/>
                  <a:pt x="544" y="398"/>
                  <a:pt x="544" y="398"/>
                </a:cubicBezTo>
                <a:lnTo>
                  <a:pt x="610" y="436"/>
                </a:lnTo>
                <a:close/>
                <a:moveTo>
                  <a:pt x="544" y="105"/>
                </a:moveTo>
                <a:cubicBezTo>
                  <a:pt x="575" y="222"/>
                  <a:pt x="575" y="222"/>
                  <a:pt x="575" y="222"/>
                </a:cubicBezTo>
                <a:cubicBezTo>
                  <a:pt x="512" y="222"/>
                  <a:pt x="512" y="222"/>
                  <a:pt x="512" y="222"/>
                </a:cubicBezTo>
                <a:lnTo>
                  <a:pt x="544" y="105"/>
                </a:lnTo>
                <a:close/>
                <a:moveTo>
                  <a:pt x="501" y="265"/>
                </a:moveTo>
                <a:cubicBezTo>
                  <a:pt x="587" y="265"/>
                  <a:pt x="587" y="265"/>
                  <a:pt x="587" y="265"/>
                </a:cubicBezTo>
                <a:cubicBezTo>
                  <a:pt x="600" y="315"/>
                  <a:pt x="600" y="315"/>
                  <a:pt x="600" y="315"/>
                </a:cubicBezTo>
                <a:cubicBezTo>
                  <a:pt x="544" y="348"/>
                  <a:pt x="544" y="348"/>
                  <a:pt x="544" y="348"/>
                </a:cubicBezTo>
                <a:cubicBezTo>
                  <a:pt x="487" y="315"/>
                  <a:pt x="487" y="315"/>
                  <a:pt x="487" y="315"/>
                </a:cubicBezTo>
                <a:lnTo>
                  <a:pt x="501" y="265"/>
                </a:lnTo>
                <a:close/>
                <a:moveTo>
                  <a:pt x="476" y="359"/>
                </a:moveTo>
                <a:cubicBezTo>
                  <a:pt x="500" y="373"/>
                  <a:pt x="500" y="373"/>
                  <a:pt x="500" y="373"/>
                </a:cubicBezTo>
                <a:cubicBezTo>
                  <a:pt x="467" y="392"/>
                  <a:pt x="467" y="392"/>
                  <a:pt x="467" y="392"/>
                </a:cubicBezTo>
                <a:lnTo>
                  <a:pt x="476" y="359"/>
                </a:lnTo>
                <a:close/>
                <a:moveTo>
                  <a:pt x="401" y="265"/>
                </a:moveTo>
                <a:cubicBezTo>
                  <a:pt x="456" y="265"/>
                  <a:pt x="456" y="265"/>
                  <a:pt x="456" y="265"/>
                </a:cubicBezTo>
                <a:cubicBezTo>
                  <a:pt x="449" y="293"/>
                  <a:pt x="449" y="293"/>
                  <a:pt x="449" y="293"/>
                </a:cubicBezTo>
                <a:lnTo>
                  <a:pt x="401" y="265"/>
                </a:lnTo>
                <a:close/>
                <a:moveTo>
                  <a:pt x="446" y="468"/>
                </a:moveTo>
                <a:cubicBezTo>
                  <a:pt x="500" y="500"/>
                  <a:pt x="500" y="500"/>
                  <a:pt x="500" y="500"/>
                </a:cubicBezTo>
                <a:cubicBezTo>
                  <a:pt x="427" y="542"/>
                  <a:pt x="427" y="542"/>
                  <a:pt x="427" y="542"/>
                </a:cubicBezTo>
                <a:lnTo>
                  <a:pt x="446" y="468"/>
                </a:lnTo>
                <a:close/>
                <a:moveTo>
                  <a:pt x="372" y="747"/>
                </a:moveTo>
                <a:cubicBezTo>
                  <a:pt x="406" y="619"/>
                  <a:pt x="406" y="619"/>
                  <a:pt x="406" y="619"/>
                </a:cubicBezTo>
                <a:cubicBezTo>
                  <a:pt x="500" y="673"/>
                  <a:pt x="500" y="673"/>
                  <a:pt x="500" y="673"/>
                </a:cubicBezTo>
                <a:lnTo>
                  <a:pt x="372" y="747"/>
                </a:lnTo>
                <a:close/>
                <a:moveTo>
                  <a:pt x="437" y="586"/>
                </a:moveTo>
                <a:cubicBezTo>
                  <a:pt x="544" y="525"/>
                  <a:pt x="544" y="525"/>
                  <a:pt x="544" y="525"/>
                </a:cubicBezTo>
                <a:cubicBezTo>
                  <a:pt x="651" y="586"/>
                  <a:pt x="651" y="586"/>
                  <a:pt x="651" y="586"/>
                </a:cubicBezTo>
                <a:cubicBezTo>
                  <a:pt x="544" y="648"/>
                  <a:pt x="544" y="648"/>
                  <a:pt x="544" y="648"/>
                </a:cubicBezTo>
                <a:lnTo>
                  <a:pt x="437" y="586"/>
                </a:lnTo>
                <a:close/>
                <a:moveTo>
                  <a:pt x="716" y="747"/>
                </a:moveTo>
                <a:cubicBezTo>
                  <a:pt x="587" y="673"/>
                  <a:pt x="587" y="673"/>
                  <a:pt x="587" y="673"/>
                </a:cubicBezTo>
                <a:cubicBezTo>
                  <a:pt x="681" y="619"/>
                  <a:pt x="681" y="619"/>
                  <a:pt x="681" y="619"/>
                </a:cubicBezTo>
                <a:lnTo>
                  <a:pt x="716" y="747"/>
                </a:lnTo>
                <a:close/>
                <a:moveTo>
                  <a:pt x="661" y="542"/>
                </a:moveTo>
                <a:cubicBezTo>
                  <a:pt x="587" y="500"/>
                  <a:pt x="587" y="500"/>
                  <a:pt x="587" y="500"/>
                </a:cubicBezTo>
                <a:cubicBezTo>
                  <a:pt x="641" y="468"/>
                  <a:pt x="641" y="468"/>
                  <a:pt x="641" y="468"/>
                </a:cubicBezTo>
                <a:lnTo>
                  <a:pt x="661" y="542"/>
                </a:lnTo>
                <a:close/>
                <a:moveTo>
                  <a:pt x="639" y="293"/>
                </a:moveTo>
                <a:cubicBezTo>
                  <a:pt x="632" y="265"/>
                  <a:pt x="632" y="265"/>
                  <a:pt x="632" y="265"/>
                </a:cubicBezTo>
                <a:cubicBezTo>
                  <a:pt x="687" y="265"/>
                  <a:pt x="687" y="265"/>
                  <a:pt x="687" y="265"/>
                </a:cubicBezTo>
                <a:lnTo>
                  <a:pt x="639" y="29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1018824"/>
            <a:endParaRPr lang="en-US" sz="20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xmlns="" id="{56E51F50-5A4A-D7FD-20D3-98D63A13BCAF}"/>
              </a:ext>
            </a:extLst>
          </p:cNvPr>
          <p:cNvGrpSpPr/>
          <p:nvPr/>
        </p:nvGrpSpPr>
        <p:grpSpPr>
          <a:xfrm>
            <a:off x="9344861" y="1662864"/>
            <a:ext cx="2501153" cy="3296241"/>
            <a:chOff x="9344861" y="1662864"/>
            <a:chExt cx="2501153" cy="3296241"/>
          </a:xfrm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xmlns="" id="{E22679A5-17F9-B92D-800F-F527B51ABC8E}"/>
                </a:ext>
              </a:extLst>
            </p:cNvPr>
            <p:cNvSpPr/>
            <p:nvPr/>
          </p:nvSpPr>
          <p:spPr>
            <a:xfrm>
              <a:off x="9344861" y="3130984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23" name="Rectángulo: esquinas redondeadas 22">
              <a:extLst>
                <a:ext uri="{FF2B5EF4-FFF2-40B4-BE49-F238E27FC236}">
                  <a16:creationId xmlns:a16="http://schemas.microsoft.com/office/drawing/2014/main" xmlns="" id="{9A7EF9C0-D64B-2B9E-1DA5-03BF2815BD95}"/>
                </a:ext>
              </a:extLst>
            </p:cNvPr>
            <p:cNvSpPr>
              <a:spLocks/>
            </p:cNvSpPr>
            <p:nvPr/>
          </p:nvSpPr>
          <p:spPr>
            <a:xfrm>
              <a:off x="9427977" y="1662864"/>
              <a:ext cx="2418037" cy="3296241"/>
            </a:xfrm>
            <a:prstGeom prst="roundRect">
              <a:avLst>
                <a:gd name="adj" fmla="val 7260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</a:ln>
          </p:spPr>
          <p:txBody>
            <a:bodyPr wrap="square" lIns="72000" tIns="36000" rIns="72000" bIns="36000" anchor="t">
              <a:noAutofit/>
            </a:bodyPr>
            <a:lstStyle/>
            <a:p>
              <a:pPr algn="ctr">
                <a:spcAft>
                  <a:spcPts val="770"/>
                </a:spcAft>
                <a:defRPr/>
              </a:pPr>
              <a:r>
                <a:rPr lang="en-US" sz="1200" b="1" dirty="0">
                  <a:solidFill>
                    <a:srgbClr val="003971"/>
                  </a:solidFill>
                  <a:cs typeface="Calibri" panose="020F0502020204030204" pitchFamily="34" charset="0"/>
                </a:rPr>
                <a:t>Increasing risks for banks</a:t>
              </a:r>
            </a:p>
          </p:txBody>
        </p:sp>
        <p:sp>
          <p:nvSpPr>
            <p:cNvPr id="28" name="Rectángulo: esquinas redondeadas 27">
              <a:extLst>
                <a:ext uri="{FF2B5EF4-FFF2-40B4-BE49-F238E27FC236}">
                  <a16:creationId xmlns:a16="http://schemas.microsoft.com/office/drawing/2014/main" xmlns="" id="{8CA6A5BB-59A7-158B-B744-A361C81C5239}"/>
                </a:ext>
              </a:extLst>
            </p:cNvPr>
            <p:cNvSpPr/>
            <p:nvPr/>
          </p:nvSpPr>
          <p:spPr>
            <a:xfrm>
              <a:off x="9610995" y="2096543"/>
              <a:ext cx="2052000" cy="612000"/>
            </a:xfrm>
            <a:prstGeom prst="roundRect">
              <a:avLst/>
            </a:prstGeom>
            <a:solidFill>
              <a:srgbClr val="00397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r>
                <a:rPr lang="en-US" sz="1050" b="1" dirty="0">
                  <a:solidFill>
                    <a:prstClr val="white"/>
                  </a:solidFill>
                  <a:cs typeface="Calibri" panose="020F0502020204030204" pitchFamily="34" charset="0"/>
                </a:rPr>
                <a:t>Credit risk</a:t>
              </a:r>
            </a:p>
          </p:txBody>
        </p:sp>
        <p:sp>
          <p:nvSpPr>
            <p:cNvPr id="35" name="Rectángulo: esquinas redondeadas 34">
              <a:extLst>
                <a:ext uri="{FF2B5EF4-FFF2-40B4-BE49-F238E27FC236}">
                  <a16:creationId xmlns:a16="http://schemas.microsoft.com/office/drawing/2014/main" xmlns="" id="{46493C16-3B2A-14FB-5F54-8E8B3B530DB5}"/>
                </a:ext>
              </a:extLst>
            </p:cNvPr>
            <p:cNvSpPr/>
            <p:nvPr/>
          </p:nvSpPr>
          <p:spPr>
            <a:xfrm>
              <a:off x="9610995" y="3114202"/>
              <a:ext cx="2052000" cy="612000"/>
            </a:xfrm>
            <a:prstGeom prst="roundRect">
              <a:avLst/>
            </a:prstGeom>
            <a:solidFill>
              <a:srgbClr val="00397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r>
                <a:rPr lang="en-US" sz="1050" b="1" dirty="0">
                  <a:solidFill>
                    <a:prstClr val="white"/>
                  </a:solidFill>
                  <a:cs typeface="Calibri" panose="020F0502020204030204" pitchFamily="34" charset="0"/>
                </a:rPr>
                <a:t>Market risk</a:t>
              </a:r>
            </a:p>
          </p:txBody>
        </p:sp>
        <p:sp>
          <p:nvSpPr>
            <p:cNvPr id="36" name="Rectángulo: esquinas redondeadas 35">
              <a:extLst>
                <a:ext uri="{FF2B5EF4-FFF2-40B4-BE49-F238E27FC236}">
                  <a16:creationId xmlns:a16="http://schemas.microsoft.com/office/drawing/2014/main" xmlns="" id="{B0C1CE9E-8119-7196-0404-79E1C1AE5C4B}"/>
                </a:ext>
              </a:extLst>
            </p:cNvPr>
            <p:cNvSpPr/>
            <p:nvPr/>
          </p:nvSpPr>
          <p:spPr>
            <a:xfrm>
              <a:off x="9610995" y="4131861"/>
              <a:ext cx="2052000" cy="612000"/>
            </a:xfrm>
            <a:prstGeom prst="roundRect">
              <a:avLst/>
            </a:prstGeom>
            <a:solidFill>
              <a:srgbClr val="00397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r>
                <a:rPr lang="en-US" sz="1050" b="1" dirty="0">
                  <a:solidFill>
                    <a:prstClr val="white"/>
                  </a:solidFill>
                  <a:cs typeface="Calibri" panose="020F0502020204030204" pitchFamily="34" charset="0"/>
                </a:rPr>
                <a:t>Operational Risk</a:t>
              </a:r>
            </a:p>
          </p:txBody>
        </p:sp>
      </p:grp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xmlns="" id="{8CFBA581-9372-C279-B78E-392C13793380}"/>
              </a:ext>
            </a:extLst>
          </p:cNvPr>
          <p:cNvCxnSpPr>
            <a:cxnSpLocks/>
            <a:stCxn id="30" idx="3"/>
            <a:endCxn id="22" idx="1"/>
          </p:cNvCxnSpPr>
          <p:nvPr/>
        </p:nvCxnSpPr>
        <p:spPr>
          <a:xfrm>
            <a:off x="8681757" y="1489988"/>
            <a:ext cx="715825" cy="1693717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xmlns="" id="{B4873A7E-020D-1B96-067D-41D070B27817}"/>
              </a:ext>
            </a:extLst>
          </p:cNvPr>
          <p:cNvCxnSpPr>
            <a:cxnSpLocks/>
            <a:stCxn id="33" idx="3"/>
            <a:endCxn id="22" idx="2"/>
          </p:cNvCxnSpPr>
          <p:nvPr/>
        </p:nvCxnSpPr>
        <p:spPr>
          <a:xfrm>
            <a:off x="8681757" y="2703986"/>
            <a:ext cx="663104" cy="606998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xmlns="" id="{FCD463C5-B698-D669-447D-30B9D282B4B7}"/>
              </a:ext>
            </a:extLst>
          </p:cNvPr>
          <p:cNvCxnSpPr>
            <a:cxnSpLocks/>
            <a:stCxn id="31" idx="3"/>
            <a:endCxn id="22" idx="2"/>
          </p:cNvCxnSpPr>
          <p:nvPr/>
        </p:nvCxnSpPr>
        <p:spPr>
          <a:xfrm flipV="1">
            <a:off x="8681757" y="3310984"/>
            <a:ext cx="663104" cy="606999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xmlns="" id="{5B6760D8-5183-9117-E893-C37E623D1D1F}"/>
              </a:ext>
            </a:extLst>
          </p:cNvPr>
          <p:cNvCxnSpPr>
            <a:cxnSpLocks/>
            <a:stCxn id="29" idx="3"/>
            <a:endCxn id="22" idx="3"/>
          </p:cNvCxnSpPr>
          <p:nvPr/>
        </p:nvCxnSpPr>
        <p:spPr>
          <a:xfrm flipV="1">
            <a:off x="8681757" y="3438263"/>
            <a:ext cx="715825" cy="1693718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upo 41">
            <a:extLst>
              <a:ext uri="{FF2B5EF4-FFF2-40B4-BE49-F238E27FC236}">
                <a16:creationId xmlns:a16="http://schemas.microsoft.com/office/drawing/2014/main" xmlns="" id="{C0D2B1C3-DF85-C33F-C19A-B4FACECCB8C6}"/>
              </a:ext>
            </a:extLst>
          </p:cNvPr>
          <p:cNvGrpSpPr>
            <a:grpSpLocks noChangeAspect="1"/>
          </p:cNvGrpSpPr>
          <p:nvPr/>
        </p:nvGrpSpPr>
        <p:grpSpPr>
          <a:xfrm>
            <a:off x="11569333" y="1558383"/>
            <a:ext cx="410889" cy="410889"/>
            <a:chOff x="1569689" y="2544172"/>
            <a:chExt cx="968851" cy="968851"/>
          </a:xfrm>
          <a:solidFill>
            <a:schemeClr val="tx1"/>
          </a:solidFill>
        </p:grpSpPr>
        <p:sp>
          <p:nvSpPr>
            <p:cNvPr id="43" name="Oval 2">
              <a:extLst>
                <a:ext uri="{FF2B5EF4-FFF2-40B4-BE49-F238E27FC236}">
                  <a16:creationId xmlns:a16="http://schemas.microsoft.com/office/drawing/2014/main" xmlns="" id="{7C246A50-5FE9-0AD9-7119-8BEE52AA3AB2}"/>
                </a:ext>
              </a:extLst>
            </p:cNvPr>
            <p:cNvSpPr/>
            <p:nvPr/>
          </p:nvSpPr>
          <p:spPr>
            <a:xfrm>
              <a:off x="1569689" y="2544172"/>
              <a:ext cx="968851" cy="968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4" name="Graphic 32" descr="Magnifying glass">
              <a:extLst>
                <a:ext uri="{FF2B5EF4-FFF2-40B4-BE49-F238E27FC236}">
                  <a16:creationId xmlns:a16="http://schemas.microsoft.com/office/drawing/2014/main" xmlns="" id="{1A82A9D1-019F-C553-30BF-73CB93347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734228" y="2708711"/>
              <a:ext cx="639773" cy="639773"/>
            </a:xfrm>
            <a:prstGeom prst="rect">
              <a:avLst/>
            </a:prstGeom>
          </p:spPr>
        </p:pic>
      </p:grpSp>
      <p:sp>
        <p:nvSpPr>
          <p:cNvPr id="46" name="Elipse 45">
            <a:extLst>
              <a:ext uri="{FF2B5EF4-FFF2-40B4-BE49-F238E27FC236}">
                <a16:creationId xmlns:a16="http://schemas.microsoft.com/office/drawing/2014/main" xmlns="" id="{6B1E0B6C-3413-80EC-B56D-37867EC3CCB2}"/>
              </a:ext>
            </a:extLst>
          </p:cNvPr>
          <p:cNvSpPr>
            <a:spLocks noChangeAspect="1"/>
          </p:cNvSpPr>
          <p:nvPr/>
        </p:nvSpPr>
        <p:spPr>
          <a:xfrm>
            <a:off x="11135107" y="529003"/>
            <a:ext cx="324000" cy="324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prstClr val="white"/>
                </a:solidFill>
              </a:rPr>
              <a:t>1</a:t>
            </a:r>
            <a:endParaRPr lang="en-US" sz="1100" b="1" dirty="0">
              <a:solidFill>
                <a:prstClr val="white"/>
              </a:solidFill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xmlns="" id="{F834D8AD-D0C5-0CB8-13BF-625D24034F2A}"/>
              </a:ext>
            </a:extLst>
          </p:cNvPr>
          <p:cNvCxnSpPr>
            <a:cxnSpLocks/>
            <a:stCxn id="46" idx="6"/>
            <a:endCxn id="48" idx="2"/>
          </p:cNvCxnSpPr>
          <p:nvPr/>
        </p:nvCxnSpPr>
        <p:spPr>
          <a:xfrm>
            <a:off x="11459107" y="691003"/>
            <a:ext cx="1030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Elipse 47">
            <a:extLst>
              <a:ext uri="{FF2B5EF4-FFF2-40B4-BE49-F238E27FC236}">
                <a16:creationId xmlns:a16="http://schemas.microsoft.com/office/drawing/2014/main" xmlns="" id="{0C3AEBF0-E9EF-C343-D579-F756E21E0AD1}"/>
              </a:ext>
            </a:extLst>
          </p:cNvPr>
          <p:cNvSpPr>
            <a:spLocks noChangeAspect="1"/>
          </p:cNvSpPr>
          <p:nvPr/>
        </p:nvSpPr>
        <p:spPr>
          <a:xfrm>
            <a:off x="11562143" y="529003"/>
            <a:ext cx="324000" cy="32400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7000">
                  <a:srgbClr val="00ADE4"/>
                </a:gs>
                <a:gs pos="79000">
                  <a:srgbClr val="0039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rgbClr val="003971"/>
                </a:solidFill>
                <a:ea typeface="Roboto" panose="02000000000000000000" pitchFamily="2" charset="0"/>
              </a:rPr>
              <a:t>2</a:t>
            </a:r>
            <a:endParaRPr lang="en-US" sz="1200" b="1" dirty="0">
              <a:solidFill>
                <a:srgbClr val="003971"/>
              </a:solidFill>
              <a:ea typeface="Roboto" panose="02000000000000000000" pitchFamily="2" charset="0"/>
            </a:endParaRPr>
          </a:p>
        </p:txBody>
      </p:sp>
      <p:sp>
        <p:nvSpPr>
          <p:cNvPr id="45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</p:spTree>
    <p:extLst>
      <p:ext uri="{BB962C8B-B14F-4D97-AF65-F5344CB8AC3E}">
        <p14:creationId xmlns:p14="http://schemas.microsoft.com/office/powerpoint/2010/main" val="623059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5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financial 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34E2D-67EB-4210-AFCE-14938EE5CC13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US" sz="2400" dirty="0">
              <a:solidFill>
                <a:srgbClr val="002345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Banking sector 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exposure: 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impact on banking risks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xmlns="" id="{9A7EF9C0-D64B-2B9E-1DA5-03BF2815BD95}"/>
              </a:ext>
            </a:extLst>
          </p:cNvPr>
          <p:cNvSpPr>
            <a:spLocks/>
          </p:cNvSpPr>
          <p:nvPr/>
        </p:nvSpPr>
        <p:spPr>
          <a:xfrm>
            <a:off x="689291" y="1513562"/>
            <a:ext cx="2418037" cy="3296241"/>
          </a:xfrm>
          <a:prstGeom prst="roundRect">
            <a:avLst>
              <a:gd name="adj" fmla="val 7260"/>
            </a:avLst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wrap="square" lIns="72000" tIns="36000" rIns="72000" bIns="36000" anchor="t">
            <a:noAutofit/>
          </a:bodyPr>
          <a:lstStyle/>
          <a:p>
            <a:pPr algn="ctr">
              <a:spcAft>
                <a:spcPts val="770"/>
              </a:spcAft>
              <a:defRPr/>
            </a:pPr>
            <a:r>
              <a:rPr lang="en-US" sz="1200" b="1" dirty="0">
                <a:solidFill>
                  <a:srgbClr val="003971"/>
                </a:solidFill>
                <a:cs typeface="Calibri" panose="020F0502020204030204" pitchFamily="34" charset="0"/>
              </a:rPr>
              <a:t>Increasing risks for banks</a:t>
            </a:r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xmlns="" id="{8CA6A5BB-59A7-158B-B744-A361C81C5239}"/>
              </a:ext>
            </a:extLst>
          </p:cNvPr>
          <p:cNvSpPr/>
          <p:nvPr/>
        </p:nvSpPr>
        <p:spPr>
          <a:xfrm>
            <a:off x="872309" y="1947241"/>
            <a:ext cx="2052000" cy="612000"/>
          </a:xfrm>
          <a:prstGeom prst="roundRect">
            <a:avLst/>
          </a:prstGeom>
          <a:solidFill>
            <a:srgbClr val="00397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r>
              <a:rPr lang="en-US" sz="1200" b="1" dirty="0">
                <a:solidFill>
                  <a:prstClr val="white"/>
                </a:solidFill>
                <a:cs typeface="Calibri" panose="020F0502020204030204" pitchFamily="34" charset="0"/>
              </a:rPr>
              <a:t>Credit risk</a:t>
            </a:r>
          </a:p>
        </p:txBody>
      </p:sp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xmlns="" id="{46493C16-3B2A-14FB-5F54-8E8B3B530DB5}"/>
              </a:ext>
            </a:extLst>
          </p:cNvPr>
          <p:cNvSpPr/>
          <p:nvPr/>
        </p:nvSpPr>
        <p:spPr>
          <a:xfrm>
            <a:off x="872309" y="2964900"/>
            <a:ext cx="2052000" cy="612000"/>
          </a:xfrm>
          <a:prstGeom prst="roundRect">
            <a:avLst/>
          </a:prstGeom>
          <a:solidFill>
            <a:srgbClr val="00397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r>
              <a:rPr lang="en-US" sz="1200" b="1" dirty="0">
                <a:solidFill>
                  <a:prstClr val="white"/>
                </a:solidFill>
                <a:cs typeface="Calibri" panose="020F0502020204030204" pitchFamily="34" charset="0"/>
              </a:rPr>
              <a:t>Market risk</a:t>
            </a:r>
          </a:p>
        </p:txBody>
      </p:sp>
      <p:sp>
        <p:nvSpPr>
          <p:cNvPr id="36" name="Rectángulo: esquinas redondeadas 35">
            <a:extLst>
              <a:ext uri="{FF2B5EF4-FFF2-40B4-BE49-F238E27FC236}">
                <a16:creationId xmlns:a16="http://schemas.microsoft.com/office/drawing/2014/main" xmlns="" id="{B0C1CE9E-8119-7196-0404-79E1C1AE5C4B}"/>
              </a:ext>
            </a:extLst>
          </p:cNvPr>
          <p:cNvSpPr/>
          <p:nvPr/>
        </p:nvSpPr>
        <p:spPr>
          <a:xfrm>
            <a:off x="872309" y="3982559"/>
            <a:ext cx="2052000" cy="612000"/>
          </a:xfrm>
          <a:prstGeom prst="roundRect">
            <a:avLst/>
          </a:prstGeom>
          <a:solidFill>
            <a:srgbClr val="00397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200" b="1" dirty="0">
                <a:solidFill>
                  <a:prstClr val="white"/>
                </a:solidFill>
                <a:cs typeface="Calibri" panose="020F0502020204030204" pitchFamily="34" charset="0"/>
              </a:rPr>
              <a:t>Operational Risk</a:t>
            </a:r>
          </a:p>
        </p:txBody>
      </p: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xmlns="" id="{8CFBA581-9372-C279-B78E-392C13793380}"/>
              </a:ext>
            </a:extLst>
          </p:cNvPr>
          <p:cNvCxnSpPr>
            <a:cxnSpLocks/>
            <a:stCxn id="28" idx="3"/>
            <a:endCxn id="48" idx="2"/>
          </p:cNvCxnSpPr>
          <p:nvPr/>
        </p:nvCxnSpPr>
        <p:spPr>
          <a:xfrm flipV="1">
            <a:off x="2924309" y="1975099"/>
            <a:ext cx="1227103" cy="278142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xmlns="" id="{B4873A7E-020D-1B96-067D-41D070B27817}"/>
              </a:ext>
            </a:extLst>
          </p:cNvPr>
          <p:cNvCxnSpPr>
            <a:cxnSpLocks/>
            <a:stCxn id="35" idx="3"/>
            <a:endCxn id="49" idx="2"/>
          </p:cNvCxnSpPr>
          <p:nvPr/>
        </p:nvCxnSpPr>
        <p:spPr>
          <a:xfrm>
            <a:off x="2924309" y="3270900"/>
            <a:ext cx="1221637" cy="1913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xmlns="" id="{5B6760D8-5183-9117-E893-C37E623D1D1F}"/>
              </a:ext>
            </a:extLst>
          </p:cNvPr>
          <p:cNvCxnSpPr>
            <a:cxnSpLocks/>
            <a:stCxn id="36" idx="3"/>
            <a:endCxn id="50" idx="2"/>
          </p:cNvCxnSpPr>
          <p:nvPr/>
        </p:nvCxnSpPr>
        <p:spPr>
          <a:xfrm>
            <a:off x="2924309" y="4288559"/>
            <a:ext cx="1231382" cy="372117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3" name="Grupo 52">
            <a:extLst>
              <a:ext uri="{FF2B5EF4-FFF2-40B4-BE49-F238E27FC236}">
                <a16:creationId xmlns:a16="http://schemas.microsoft.com/office/drawing/2014/main" xmlns="" id="{9E1B2941-537F-6B80-3FE1-785B9E7907A8}"/>
              </a:ext>
            </a:extLst>
          </p:cNvPr>
          <p:cNvGrpSpPr/>
          <p:nvPr/>
        </p:nvGrpSpPr>
        <p:grpSpPr>
          <a:xfrm>
            <a:off x="4151412" y="1417099"/>
            <a:ext cx="7168279" cy="1116000"/>
            <a:chOff x="4151412" y="1874298"/>
            <a:chExt cx="7168279" cy="1116000"/>
          </a:xfrm>
        </p:grpSpPr>
        <p:sp>
          <p:nvSpPr>
            <p:cNvPr id="48" name="Elipse 47">
              <a:extLst>
                <a:ext uri="{FF2B5EF4-FFF2-40B4-BE49-F238E27FC236}">
                  <a16:creationId xmlns:a16="http://schemas.microsoft.com/office/drawing/2014/main" xmlns="" id="{5309C2DE-EE26-7A04-4DB3-350E00B685E3}"/>
                </a:ext>
              </a:extLst>
            </p:cNvPr>
            <p:cNvSpPr/>
            <p:nvPr/>
          </p:nvSpPr>
          <p:spPr>
            <a:xfrm>
              <a:off x="4151412" y="2252298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1 Rectángulo">
              <a:extLst>
                <a:ext uri="{FF2B5EF4-FFF2-40B4-BE49-F238E27FC236}">
                  <a16:creationId xmlns:a16="http://schemas.microsoft.com/office/drawing/2014/main" xmlns="" id="{1C44F073-17E9-495C-BB05-A28C524BA1E7}"/>
                </a:ext>
              </a:extLst>
            </p:cNvPr>
            <p:cNvSpPr/>
            <p:nvPr/>
          </p:nvSpPr>
          <p:spPr>
            <a:xfrm>
              <a:off x="4335691" y="1874298"/>
              <a:ext cx="6984000" cy="1116000"/>
            </a:xfrm>
            <a:prstGeom prst="roundRect">
              <a:avLst>
                <a:gd name="adj" fmla="val 7821"/>
              </a:avLst>
            </a:prstGeom>
            <a:noFill/>
            <a:ln w="6350">
              <a:solidFill>
                <a:srgbClr val="0039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87" tIns="52144" rIns="104287" bIns="52144" rtlCol="0" anchor="ctr"/>
            <a:lstStyle/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b="1" dirty="0">
                  <a:solidFill>
                    <a:srgbClr val="00B0F0"/>
                  </a:solidFill>
                </a:rPr>
                <a:t>Floods can cause significant losses for homeowners</a:t>
              </a:r>
              <a:r>
                <a:rPr lang="en-US" sz="1100" dirty="0">
                  <a:solidFill>
                    <a:prstClr val="black"/>
                  </a:solidFill>
                </a:rPr>
                <a:t>, reducing their ability to repay their loan and damaging the value of the property, resulting in both higher probabilities of default and loss given default</a:t>
              </a: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b="1" dirty="0">
                  <a:solidFill>
                    <a:srgbClr val="00B0F0"/>
                  </a:solidFill>
                </a:rPr>
                <a:t>Negative impact over the yields of clients in the agriculture sector</a:t>
              </a:r>
              <a:r>
                <a:rPr lang="en-US" sz="1100" dirty="0">
                  <a:solidFill>
                    <a:prstClr val="black"/>
                  </a:solidFill>
                </a:rPr>
                <a:t>, negatively impacting its cash flows and therefore its debt-shouldering capacity</a:t>
              </a: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b="1" dirty="0">
                  <a:solidFill>
                    <a:srgbClr val="00B0F0"/>
                  </a:solidFill>
                </a:rPr>
                <a:t>Impact over clients in the construction or real estate sectors</a:t>
              </a:r>
              <a:r>
                <a:rPr lang="en-US" sz="1100" dirty="0">
                  <a:solidFill>
                    <a:prstClr val="black"/>
                  </a:solidFill>
                </a:rPr>
                <a:t>, where floods and mudslides may result in damages can negatively affect the debt repayment capacity of the banks’ corporate borrowers</a:t>
              </a:r>
            </a:p>
          </p:txBody>
        </p:sp>
      </p:grpSp>
      <p:grpSp>
        <p:nvGrpSpPr>
          <p:cNvPr id="54" name="Grupo 53">
            <a:extLst>
              <a:ext uri="{FF2B5EF4-FFF2-40B4-BE49-F238E27FC236}">
                <a16:creationId xmlns:a16="http://schemas.microsoft.com/office/drawing/2014/main" xmlns="" id="{7958DB00-1725-C4D4-6C93-DC2B0ECE308D}"/>
              </a:ext>
            </a:extLst>
          </p:cNvPr>
          <p:cNvGrpSpPr/>
          <p:nvPr/>
        </p:nvGrpSpPr>
        <p:grpSpPr>
          <a:xfrm>
            <a:off x="4145946" y="2714813"/>
            <a:ext cx="7173745" cy="1116000"/>
            <a:chOff x="4145946" y="3088296"/>
            <a:chExt cx="7173745" cy="1116000"/>
          </a:xfrm>
        </p:grpSpPr>
        <p:sp>
          <p:nvSpPr>
            <p:cNvPr id="49" name="Elipse 48">
              <a:extLst>
                <a:ext uri="{FF2B5EF4-FFF2-40B4-BE49-F238E27FC236}">
                  <a16:creationId xmlns:a16="http://schemas.microsoft.com/office/drawing/2014/main" xmlns="" id="{62E30BB2-1394-E023-B4A1-856985F844C3}"/>
                </a:ext>
              </a:extLst>
            </p:cNvPr>
            <p:cNvSpPr/>
            <p:nvPr/>
          </p:nvSpPr>
          <p:spPr>
            <a:xfrm>
              <a:off x="4145946" y="3466296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1 Rectángulo">
              <a:extLst>
                <a:ext uri="{FF2B5EF4-FFF2-40B4-BE49-F238E27FC236}">
                  <a16:creationId xmlns:a16="http://schemas.microsoft.com/office/drawing/2014/main" xmlns="" id="{6D7833A4-DFE3-96BD-E122-530E1AAF6DD3}"/>
                </a:ext>
              </a:extLst>
            </p:cNvPr>
            <p:cNvSpPr/>
            <p:nvPr/>
          </p:nvSpPr>
          <p:spPr>
            <a:xfrm>
              <a:off x="4335691" y="3088296"/>
              <a:ext cx="6984000" cy="1116000"/>
            </a:xfrm>
            <a:prstGeom prst="roundRect">
              <a:avLst>
                <a:gd name="adj" fmla="val 7821"/>
              </a:avLst>
            </a:prstGeom>
            <a:noFill/>
            <a:ln w="6350">
              <a:solidFill>
                <a:srgbClr val="0039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87" tIns="52144" rIns="104287" bIns="52144" rtlCol="0" anchor="ctr"/>
            <a:lstStyle/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</a:rPr>
                <a:t>Impact </a:t>
              </a:r>
              <a:r>
                <a:rPr lang="en-US" sz="1100" b="1" dirty="0">
                  <a:solidFill>
                    <a:srgbClr val="00B0F0"/>
                  </a:solidFill>
                </a:rPr>
                <a:t>macroeconomic conditions </a:t>
              </a:r>
              <a:r>
                <a:rPr lang="en-US" sz="1100" dirty="0">
                  <a:solidFill>
                    <a:prstClr val="black"/>
                  </a:solidFill>
                </a:rPr>
                <a:t>through sustained damage to national infrastructure and weaken economic growth, employment, and inflation, impacting </a:t>
              </a:r>
              <a:r>
                <a:rPr lang="en-US" sz="1100" b="1" dirty="0">
                  <a:solidFill>
                    <a:srgbClr val="00B0F0"/>
                  </a:solidFill>
                </a:rPr>
                <a:t>market price of sovereign debt</a:t>
              </a:r>
            </a:p>
          </p:txBody>
        </p:sp>
      </p:grpSp>
      <p:grpSp>
        <p:nvGrpSpPr>
          <p:cNvPr id="55" name="Grupo 54">
            <a:extLst>
              <a:ext uri="{FF2B5EF4-FFF2-40B4-BE49-F238E27FC236}">
                <a16:creationId xmlns:a16="http://schemas.microsoft.com/office/drawing/2014/main" xmlns="" id="{B61A2493-D0A9-FD80-2967-DACB9A289E35}"/>
              </a:ext>
            </a:extLst>
          </p:cNvPr>
          <p:cNvGrpSpPr/>
          <p:nvPr/>
        </p:nvGrpSpPr>
        <p:grpSpPr>
          <a:xfrm>
            <a:off x="4155691" y="4102676"/>
            <a:ext cx="7164000" cy="1116000"/>
            <a:chOff x="4155691" y="4302293"/>
            <a:chExt cx="7164000" cy="1116000"/>
          </a:xfrm>
        </p:grpSpPr>
        <p:sp>
          <p:nvSpPr>
            <p:cNvPr id="50" name="Elipse 49">
              <a:extLst>
                <a:ext uri="{FF2B5EF4-FFF2-40B4-BE49-F238E27FC236}">
                  <a16:creationId xmlns:a16="http://schemas.microsoft.com/office/drawing/2014/main" xmlns="" id="{66176B5D-0F1E-7614-8113-C0C87C584667}"/>
                </a:ext>
              </a:extLst>
            </p:cNvPr>
            <p:cNvSpPr/>
            <p:nvPr/>
          </p:nvSpPr>
          <p:spPr>
            <a:xfrm>
              <a:off x="4155691" y="4680293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1 Rectángulo">
              <a:extLst>
                <a:ext uri="{FF2B5EF4-FFF2-40B4-BE49-F238E27FC236}">
                  <a16:creationId xmlns:a16="http://schemas.microsoft.com/office/drawing/2014/main" xmlns="" id="{1C9A8F91-A6C2-3012-12A4-CDED7D744243}"/>
                </a:ext>
              </a:extLst>
            </p:cNvPr>
            <p:cNvSpPr/>
            <p:nvPr/>
          </p:nvSpPr>
          <p:spPr>
            <a:xfrm>
              <a:off x="4335691" y="4302293"/>
              <a:ext cx="6984000" cy="1116000"/>
            </a:xfrm>
            <a:prstGeom prst="roundRect">
              <a:avLst>
                <a:gd name="adj" fmla="val 7821"/>
              </a:avLst>
            </a:prstGeom>
            <a:noFill/>
            <a:ln w="6350">
              <a:solidFill>
                <a:srgbClr val="0039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87" tIns="52144" rIns="104287" bIns="52144" rtlCol="0" anchor="ctr"/>
            <a:lstStyle/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b="1" dirty="0">
                  <a:solidFill>
                    <a:srgbClr val="00B0F0"/>
                  </a:solidFill>
                </a:rPr>
                <a:t>Business continuity</a:t>
              </a:r>
              <a:r>
                <a:rPr lang="en-US" sz="1100" dirty="0">
                  <a:solidFill>
                    <a:prstClr val="black"/>
                  </a:solidFill>
                </a:rPr>
                <a:t>, including branch networks, offices, infrastructure, processes, and staff</a:t>
              </a: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</a:rPr>
                <a:t>Increase in the pricing of inputs such as </a:t>
              </a:r>
              <a:r>
                <a:rPr lang="en-US" sz="1100" b="1" dirty="0">
                  <a:solidFill>
                    <a:srgbClr val="00B0F0"/>
                  </a:solidFill>
                </a:rPr>
                <a:t>energy, water and insurance</a:t>
              </a:r>
              <a:endParaRPr lang="en-US" sz="1100" dirty="0">
                <a:solidFill>
                  <a:prstClr val="black"/>
                </a:solidFill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</a:rPr>
                <a:t>In terms of transition risks, </a:t>
              </a:r>
              <a:r>
                <a:rPr lang="en-US" sz="1100" b="1" dirty="0">
                  <a:solidFill>
                    <a:srgbClr val="00B0F0"/>
                  </a:solidFill>
                </a:rPr>
                <a:t>reputational risk </a:t>
              </a:r>
              <a:r>
                <a:rPr lang="en-US" sz="1100" dirty="0">
                  <a:solidFill>
                    <a:prstClr val="black"/>
                  </a:solidFill>
                </a:rPr>
                <a:t>could also arise from shifting </a:t>
              </a:r>
              <a:r>
                <a:rPr lang="en-US" sz="1100" b="1" dirty="0">
                  <a:solidFill>
                    <a:srgbClr val="00B0F0"/>
                  </a:solidFill>
                </a:rPr>
                <a:t>sentiment among customers </a:t>
              </a:r>
              <a:r>
                <a:rPr lang="en-US" sz="1100" dirty="0">
                  <a:solidFill>
                    <a:prstClr val="black"/>
                  </a:solidFill>
                </a:rPr>
                <a:t>and increasing attention and </a:t>
              </a:r>
              <a:r>
                <a:rPr lang="en-US" sz="1100" b="1" dirty="0">
                  <a:solidFill>
                    <a:srgbClr val="00B0F0"/>
                  </a:solidFill>
                </a:rPr>
                <a:t>scrutiny from other stakeholders</a:t>
              </a:r>
            </a:p>
          </p:txBody>
        </p:sp>
      </p:grpSp>
      <p:sp>
        <p:nvSpPr>
          <p:cNvPr id="57" name="Elipse 56">
            <a:extLst>
              <a:ext uri="{FF2B5EF4-FFF2-40B4-BE49-F238E27FC236}">
                <a16:creationId xmlns:a16="http://schemas.microsoft.com/office/drawing/2014/main" xmlns="" id="{7EE66086-791B-5E8D-0F27-885FD7D39192}"/>
              </a:ext>
            </a:extLst>
          </p:cNvPr>
          <p:cNvSpPr>
            <a:spLocks noChangeAspect="1"/>
          </p:cNvSpPr>
          <p:nvPr/>
        </p:nvSpPr>
        <p:spPr>
          <a:xfrm>
            <a:off x="11135107" y="529003"/>
            <a:ext cx="324000" cy="324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prstClr val="white"/>
                </a:solidFill>
              </a:rPr>
              <a:t>1</a:t>
            </a:r>
            <a:endParaRPr lang="en-US" sz="1100" b="1" dirty="0">
              <a:solidFill>
                <a:prstClr val="white"/>
              </a:solidFill>
            </a:endParaRPr>
          </a:p>
        </p:txBody>
      </p:sp>
      <p:cxnSp>
        <p:nvCxnSpPr>
          <p:cNvPr id="58" name="Conector recto 57">
            <a:extLst>
              <a:ext uri="{FF2B5EF4-FFF2-40B4-BE49-F238E27FC236}">
                <a16:creationId xmlns:a16="http://schemas.microsoft.com/office/drawing/2014/main" xmlns="" id="{269DBC21-C924-18DE-BAA3-F64A959AC9AB}"/>
              </a:ext>
            </a:extLst>
          </p:cNvPr>
          <p:cNvCxnSpPr>
            <a:cxnSpLocks/>
            <a:stCxn id="57" idx="6"/>
            <a:endCxn id="59" idx="2"/>
          </p:cNvCxnSpPr>
          <p:nvPr/>
        </p:nvCxnSpPr>
        <p:spPr>
          <a:xfrm>
            <a:off x="11459107" y="691003"/>
            <a:ext cx="1030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Elipse 58">
            <a:extLst>
              <a:ext uri="{FF2B5EF4-FFF2-40B4-BE49-F238E27FC236}">
                <a16:creationId xmlns:a16="http://schemas.microsoft.com/office/drawing/2014/main" xmlns="" id="{52C03D90-BD59-6C4A-97BD-64CE33106EA4}"/>
              </a:ext>
            </a:extLst>
          </p:cNvPr>
          <p:cNvSpPr>
            <a:spLocks noChangeAspect="1"/>
          </p:cNvSpPr>
          <p:nvPr/>
        </p:nvSpPr>
        <p:spPr>
          <a:xfrm>
            <a:off x="11562143" y="529003"/>
            <a:ext cx="324000" cy="32400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7000">
                  <a:srgbClr val="00ADE4"/>
                </a:gs>
                <a:gs pos="79000">
                  <a:srgbClr val="0039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rgbClr val="003971"/>
                </a:solidFill>
                <a:ea typeface="Roboto" panose="02000000000000000000" pitchFamily="2" charset="0"/>
              </a:rPr>
              <a:t>2</a:t>
            </a:r>
            <a:endParaRPr lang="en-US" sz="1200" b="1" dirty="0">
              <a:solidFill>
                <a:srgbClr val="003971"/>
              </a:solidFill>
              <a:ea typeface="Roboto" panose="02000000000000000000" pitchFamily="2" charset="0"/>
            </a:endParaRPr>
          </a:p>
        </p:txBody>
      </p:sp>
      <p:sp>
        <p:nvSpPr>
          <p:cNvPr id="27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</p:spTree>
    <p:extLst>
      <p:ext uri="{BB962C8B-B14F-4D97-AF65-F5344CB8AC3E}">
        <p14:creationId xmlns:p14="http://schemas.microsoft.com/office/powerpoint/2010/main" val="1604968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6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fld id="{5E434E2D-67EB-4210-AFCE-14938EE5CC13}" type="slidenum">
              <a:rPr lang="en-US" sz="90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pPr algn="l">
                <a:defRPr/>
              </a:pPr>
              <a:t>14</a:t>
            </a:fld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0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000" kern="0">
                <a:solidFill>
                  <a:srgbClr val="000000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FFFFFF"/>
                  </a:solidFill>
                  <a:latin typeface="Roboto" panose="02000000000000000000" pitchFamily="2" charset="0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000000"/>
                  </a:solidFill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000000"/>
                  </a:solidFill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lang="ko-KR" altLang="en-US" sz="2000" kern="0">
                  <a:solidFill>
                    <a:srgbClr val="000000"/>
                  </a:solidFill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2400" kern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44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06175" y="144814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 smtClean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Physical and Transition risks </a:t>
            </a:r>
            <a:endParaRPr lang="en-US" sz="1400" b="1" kern="0" dirty="0">
              <a:solidFill>
                <a:prstClr val="white"/>
              </a:solidFill>
              <a:latin typeface="Calibri Light" panose="020F0302020204030204"/>
              <a:ea typeface="Roboto" panose="02000000000000000000" pitchFamily="2" charset="0"/>
              <a:sym typeface="Roboto"/>
            </a:endParaRPr>
          </a:p>
        </p:txBody>
      </p:sp>
      <p:sp>
        <p:nvSpPr>
          <p:cNvPr id="46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7751" y="209757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Exposures of the </a:t>
            </a:r>
            <a:r>
              <a:rPr lang="en-US" sz="1400" b="1" kern="0" dirty="0" smtClean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economy to </a:t>
            </a:r>
            <a:r>
              <a:rPr lang="en-US" sz="1400" b="1" kern="0" dirty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transition and physical risks</a:t>
            </a: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874" y="2748051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</a:p>
        </p:txBody>
      </p:sp>
      <p:sp>
        <p:nvSpPr>
          <p:cNvPr id="48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prstClr val="white"/>
                </a:solidFill>
                <a:latin typeface="Calibri Light" panose="020F0302020204030204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  <p:sp>
        <p:nvSpPr>
          <p:cNvPr id="49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06175" y="4046905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  <p:sp>
        <p:nvSpPr>
          <p:cNvPr id="50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15256" y="3397478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</p:spTree>
    <p:extLst>
      <p:ext uri="{BB962C8B-B14F-4D97-AF65-F5344CB8AC3E}">
        <p14:creationId xmlns:p14="http://schemas.microsoft.com/office/powerpoint/2010/main" val="3420376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climate roadmap for the Bank of Albania 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34E2D-67EB-4210-AFCE-14938EE5CC13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US" sz="2400" dirty="0">
              <a:solidFill>
                <a:srgbClr val="002345"/>
              </a:solidFill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101359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Centered 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on three building blocks (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phases) 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common to seven parallel </a:t>
            </a:r>
            <a:r>
              <a:rPr lang="en-US" sz="1400" dirty="0" smtClean="0">
                <a:solidFill>
                  <a:srgbClr val="00ADE4"/>
                </a:solidFill>
                <a:cs typeface="Arial" panose="020B0604020202020204" pitchFamily="34" charset="0"/>
              </a:rPr>
              <a:t>work streams</a:t>
            </a:r>
            <a:r>
              <a:rPr lang="en-US" sz="1400" dirty="0">
                <a:solidFill>
                  <a:srgbClr val="00ADE4"/>
                </a:solidFill>
                <a:cs typeface="Arial" panose="020B0604020202020204" pitchFamily="34" charset="0"/>
              </a:rPr>
              <a:t>, each with a specific policy objective</a:t>
            </a:r>
          </a:p>
        </p:txBody>
      </p:sp>
      <p:sp>
        <p:nvSpPr>
          <p:cNvPr id="45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157" y="992334"/>
            <a:ext cx="9662983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20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77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4046905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44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06175" y="144814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Physical and Transition risks 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6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15256" y="3397478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  <p:sp>
        <p:nvSpPr>
          <p:cNvPr id="46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7751" y="209757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</a:t>
            </a: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economy to </a:t>
            </a: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transition and physical risks</a:t>
            </a: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874" y="2748051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48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</p:spTree>
    <p:extLst>
      <p:ext uri="{BB962C8B-B14F-4D97-AF65-F5344CB8AC3E}">
        <p14:creationId xmlns:p14="http://schemas.microsoft.com/office/powerpoint/2010/main" val="2699372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 lvl="0"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Achievements up to date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345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Steps taken by the Bank of Albania</a:t>
            </a:r>
          </a:p>
        </p:txBody>
      </p:sp>
      <p:sp>
        <p:nvSpPr>
          <p:cNvPr id="9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18" name="Grupo 53">
            <a:extLst>
              <a:ext uri="{FF2B5EF4-FFF2-40B4-BE49-F238E27FC236}">
                <a16:creationId xmlns:a16="http://schemas.microsoft.com/office/drawing/2014/main" xmlns="" id="{7958DB00-1725-C4D4-6C93-DC2B0ECE308D}"/>
              </a:ext>
            </a:extLst>
          </p:cNvPr>
          <p:cNvGrpSpPr/>
          <p:nvPr/>
        </p:nvGrpSpPr>
        <p:grpSpPr>
          <a:xfrm>
            <a:off x="391418" y="1053005"/>
            <a:ext cx="10962382" cy="5040711"/>
            <a:chOff x="4145946" y="3088296"/>
            <a:chExt cx="7173745" cy="1278379"/>
          </a:xfrm>
        </p:grpSpPr>
        <p:sp>
          <p:nvSpPr>
            <p:cNvPr id="19" name="Elipse 48">
              <a:extLst>
                <a:ext uri="{FF2B5EF4-FFF2-40B4-BE49-F238E27FC236}">
                  <a16:creationId xmlns:a16="http://schemas.microsoft.com/office/drawing/2014/main" xmlns="" id="{62E30BB2-1394-E023-B4A1-856985F844C3}"/>
                </a:ext>
              </a:extLst>
            </p:cNvPr>
            <p:cNvSpPr/>
            <p:nvPr/>
          </p:nvSpPr>
          <p:spPr>
            <a:xfrm>
              <a:off x="4145946" y="3466296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1 Rectángulo">
              <a:extLst>
                <a:ext uri="{FF2B5EF4-FFF2-40B4-BE49-F238E27FC236}">
                  <a16:creationId xmlns:a16="http://schemas.microsoft.com/office/drawing/2014/main" xmlns="" id="{6D7833A4-DFE3-96BD-E122-530E1AAF6DD3}"/>
                </a:ext>
              </a:extLst>
            </p:cNvPr>
            <p:cNvSpPr/>
            <p:nvPr/>
          </p:nvSpPr>
          <p:spPr>
            <a:xfrm>
              <a:off x="4335691" y="3088296"/>
              <a:ext cx="6984000" cy="1278379"/>
            </a:xfrm>
            <a:prstGeom prst="roundRect">
              <a:avLst>
                <a:gd name="adj" fmla="val 7821"/>
              </a:avLst>
            </a:prstGeom>
            <a:noFill/>
            <a:ln w="6350">
              <a:solidFill>
                <a:srgbClr val="0039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87" tIns="52144" rIns="104287" bIns="52144" rtlCol="0" anchor="ctr"/>
            <a:lstStyle/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Environmental policies are set by the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government…but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central banks are in a unique position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improve society’s understanding of the economic and financial system impacts of climate change and the policies to address it.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 a public institution, the Bank of Albania is working hard to address the implications of climate change, mainly those of a financial nature as it is also within our mandate to safeguard the financial stability.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Nevertheless, we are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still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the beginning, in the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"capacity building"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explorative phase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These lasts years, we have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expanded our analytical capacities in the field of climate change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contributing to the production of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policy analysis and/or research on climate-related risks issues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(research papers, climate indicators, new data products) </a:t>
              </a: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our </a:t>
              </a:r>
              <a:r>
                <a:rPr lang="en-US" sz="1100" b="1" dirty="0" smtClean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Bank’s Medium-Term Strategy 2022-2024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“assess the impact of climate change risks on the </a:t>
              </a:r>
              <a:r>
                <a:rPr lang="en-US" sz="11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behaviour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of banking and financial activity and the possible instruments to address them” within 2023. We have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committed ourselves to monitor the climate risks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the economic and financial environment where it operates.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collaboration with </a:t>
              </a:r>
              <a:r>
                <a:rPr lang="en-US" sz="11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FinSAC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we have already launched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questionnaire on climate-related and environmental risks in our banking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sector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analyzed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</a:t>
              </a: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Bank of Albania is also participating in various national, regional and international fora’s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Since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2017, </a:t>
              </a:r>
              <a:r>
                <a:rPr lang="en-US" sz="1100" b="1" dirty="0" smtClean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 of the “Resolution on Global Sustainable Development”</a:t>
              </a: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Bank of Albania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joined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2020 the Central Banks and Supervisors Network for Greening System (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NGFS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Collaboration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Vienna Initiative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the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World Bank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100" b="1" dirty="0" err="1" smtClean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FinSAC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), the State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Secretariat for Economic Affairs (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SECO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), etc.</a:t>
              </a: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endParaRPr lang="en-US" sz="1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lvl="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Thanks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the collaboration with the World Bank (</a:t>
              </a:r>
              <a:r>
                <a:rPr lang="en-US" sz="11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FinSAC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),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are committed to put in place a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multi-year Green Strategy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by the end of this year.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061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 9">
            <a:extLst>
              <a:ext uri="{FF2B5EF4-FFF2-40B4-BE49-F238E27FC236}">
                <a16:creationId xmlns:a16="http://schemas.microsoft.com/office/drawing/2014/main" xmlns="" id="{1EB0E30E-C8E4-6D7C-C293-ECFBD3C954FD}"/>
              </a:ext>
            </a:extLst>
          </p:cNvPr>
          <p:cNvSpPr>
            <a:spLocks/>
          </p:cNvSpPr>
          <p:nvPr/>
        </p:nvSpPr>
        <p:spPr>
          <a:xfrm>
            <a:off x="2858299" y="2089055"/>
            <a:ext cx="6471596" cy="1298833"/>
          </a:xfrm>
          <a:prstGeom prst="round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92387" y="2363616"/>
            <a:ext cx="4492758" cy="749712"/>
          </a:xfrm>
          <a:prstGeom prst="rect">
            <a:avLst/>
          </a:prstGeom>
        </p:spPr>
        <p:txBody>
          <a:bodyPr vert="horz" wrap="square" lIns="0" tIns="1094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lvl="0" algn="ctr" defTabSz="914400">
              <a:spcBef>
                <a:spcPts val="0"/>
              </a:spcBef>
            </a:pPr>
            <a:r>
              <a:rPr lang="en-GB" sz="2400" b="1" dirty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THANK YOU </a:t>
            </a:r>
            <a:br>
              <a:rPr lang="en-GB" sz="2400" b="1" dirty="0">
                <a:solidFill>
                  <a:prstClr val="white"/>
                </a:solidFill>
                <a:latin typeface="Arial"/>
                <a:ea typeface="+mn-ea"/>
                <a:cs typeface="+mn-cs"/>
              </a:rPr>
            </a:br>
            <a:r>
              <a:rPr lang="en-GB" sz="2400" b="1" dirty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FOR YOUR ATTENTION!!</a:t>
            </a:r>
            <a:endParaRPr lang="en-GB" sz="2400" b="1" dirty="0">
              <a:solidFill>
                <a:prstClr val="white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58299" y="4680537"/>
            <a:ext cx="3196512" cy="660938"/>
          </a:xfrm>
          <a:prstGeom prst="rect">
            <a:avLst/>
          </a:prstGeom>
        </p:spPr>
        <p:txBody>
          <a:bodyPr vert="horz" wrap="square" lIns="0" tIns="32246" rIns="0" bIns="0" rtlCol="0">
            <a:spAutoFit/>
          </a:bodyPr>
          <a:lstStyle/>
          <a:p>
            <a:pPr marL="11516" marR="4607" indent="557968">
              <a:lnSpc>
                <a:spcPts val="2285"/>
              </a:lnSpc>
              <a:spcBef>
                <a:spcPts val="254"/>
              </a:spcBef>
            </a:pPr>
            <a:r>
              <a:rPr lang="en-US" sz="1995" spc="-181" dirty="0" smtClean="0">
                <a:cs typeface="Arial MT"/>
              </a:rPr>
              <a:t>Margerita TOPALLI</a:t>
            </a:r>
          </a:p>
          <a:p>
            <a:pPr marL="11516" marR="4607" indent="557968">
              <a:lnSpc>
                <a:spcPts val="2285"/>
              </a:lnSpc>
              <a:spcBef>
                <a:spcPts val="254"/>
              </a:spcBef>
            </a:pPr>
            <a:r>
              <a:rPr lang="en-US" sz="1995" spc="-181" dirty="0">
                <a:solidFill>
                  <a:schemeClr val="accent1">
                    <a:lumMod val="50000"/>
                    <a:lumOff val="50000"/>
                  </a:schemeClr>
                </a:solidFill>
                <a:cs typeface="Arial MT"/>
                <a:hlinkClick r:id="rId3"/>
              </a:rPr>
              <a:t>m</a:t>
            </a:r>
            <a:r>
              <a:rPr lang="en-US" sz="1995" spc="-181" dirty="0" smtClean="0">
                <a:solidFill>
                  <a:schemeClr val="accent1">
                    <a:lumMod val="50000"/>
                    <a:lumOff val="50000"/>
                  </a:schemeClr>
                </a:solidFill>
                <a:cs typeface="Arial MT"/>
                <a:hlinkClick r:id="rId3"/>
              </a:rPr>
              <a:t>topalli</a:t>
            </a:r>
            <a:r>
              <a:rPr sz="1995" spc="-181" dirty="0" smtClean="0">
                <a:solidFill>
                  <a:schemeClr val="accent1">
                    <a:lumMod val="50000"/>
                    <a:lumOff val="50000"/>
                  </a:schemeClr>
                </a:solidFill>
                <a:cs typeface="Arial MT"/>
                <a:hlinkClick r:id="rId3"/>
              </a:rPr>
              <a:t>@bankofalbania.org</a:t>
            </a:r>
            <a:endParaRPr sz="1995" dirty="0">
              <a:solidFill>
                <a:schemeClr val="accent1">
                  <a:lumMod val="50000"/>
                  <a:lumOff val="50000"/>
                </a:schemeClr>
              </a:solidFill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66703" y="4680537"/>
            <a:ext cx="2446407" cy="622466"/>
          </a:xfrm>
          <a:prstGeom prst="rect">
            <a:avLst/>
          </a:prstGeom>
        </p:spPr>
        <p:txBody>
          <a:bodyPr vert="horz" wrap="square" lIns="0" tIns="32246" rIns="0" bIns="0" rtlCol="0">
            <a:spAutoFit/>
          </a:bodyPr>
          <a:lstStyle/>
          <a:p>
            <a:pPr marL="11516" marR="4607" indent="184838" algn="r">
              <a:lnSpc>
                <a:spcPts val="2285"/>
              </a:lnSpc>
              <a:spcBef>
                <a:spcPts val="254"/>
              </a:spcBef>
            </a:pPr>
            <a:r>
              <a:rPr sz="1995" spc="-163" dirty="0">
                <a:cs typeface="Arial MT"/>
              </a:rPr>
              <a:t>Pi</a:t>
            </a:r>
            <a:r>
              <a:rPr sz="1995" spc="-218" dirty="0">
                <a:cs typeface="Arial MT"/>
              </a:rPr>
              <a:t>e</a:t>
            </a:r>
            <a:r>
              <a:rPr sz="1995" spc="-150" dirty="0">
                <a:cs typeface="Arial MT"/>
              </a:rPr>
              <a:t>rre</a:t>
            </a:r>
            <a:r>
              <a:rPr sz="1995" spc="-103" dirty="0">
                <a:cs typeface="Arial MT"/>
              </a:rPr>
              <a:t> </a:t>
            </a:r>
            <a:r>
              <a:rPr sz="1995" spc="-299" dirty="0" smtClean="0">
                <a:cs typeface="Arial MT"/>
              </a:rPr>
              <a:t>M</a:t>
            </a:r>
            <a:r>
              <a:rPr lang="en-US" sz="1995" spc="-299" dirty="0" smtClean="0">
                <a:cs typeface="Arial MT"/>
              </a:rPr>
              <a:t>ONNIN</a:t>
            </a:r>
            <a:r>
              <a:rPr sz="1995" spc="-163" dirty="0" smtClean="0">
                <a:cs typeface="Arial MT"/>
              </a:rPr>
              <a:t> </a:t>
            </a:r>
            <a:r>
              <a:rPr sz="1995" spc="-258" dirty="0">
                <a:solidFill>
                  <a:srgbClr val="00AFEF"/>
                </a:solidFill>
                <a:cs typeface="Arial MT"/>
                <a:hlinkClick r:id="rId4"/>
              </a:rPr>
              <a:t>pm</a:t>
            </a:r>
            <a:r>
              <a:rPr sz="1995" spc="-381" dirty="0">
                <a:solidFill>
                  <a:srgbClr val="00AFEF"/>
                </a:solidFill>
                <a:cs typeface="Arial MT"/>
                <a:hlinkClick r:id="rId4"/>
              </a:rPr>
              <a:t>@</a:t>
            </a:r>
            <a:r>
              <a:rPr sz="1995" spc="-199" dirty="0">
                <a:solidFill>
                  <a:srgbClr val="00AFEF"/>
                </a:solidFill>
                <a:cs typeface="Arial MT"/>
                <a:hlinkClick r:id="rId4"/>
              </a:rPr>
              <a:t>cep</a:t>
            </a:r>
            <a:r>
              <a:rPr sz="1995" spc="-258" dirty="0">
                <a:solidFill>
                  <a:srgbClr val="00AFEF"/>
                </a:solidFill>
                <a:cs typeface="Arial MT"/>
                <a:hlinkClick r:id="rId4"/>
              </a:rPr>
              <a:t>w</a:t>
            </a:r>
            <a:r>
              <a:rPr sz="1995" spc="-204" dirty="0">
                <a:solidFill>
                  <a:srgbClr val="00AFEF"/>
                </a:solidFill>
                <a:cs typeface="Arial MT"/>
                <a:hlinkClick r:id="rId4"/>
              </a:rPr>
              <a:t>e</a:t>
            </a:r>
            <a:r>
              <a:rPr sz="1995" spc="-159" dirty="0">
                <a:solidFill>
                  <a:srgbClr val="00AFEF"/>
                </a:solidFill>
                <a:cs typeface="Arial MT"/>
                <a:hlinkClick r:id="rId4"/>
              </a:rPr>
              <a:t>b.</a:t>
            </a:r>
            <a:r>
              <a:rPr sz="1995" spc="-213" dirty="0">
                <a:solidFill>
                  <a:srgbClr val="00AFEF"/>
                </a:solidFill>
                <a:cs typeface="Arial MT"/>
                <a:hlinkClick r:id="rId4"/>
              </a:rPr>
              <a:t>o</a:t>
            </a:r>
            <a:r>
              <a:rPr sz="1995" spc="-113" dirty="0">
                <a:solidFill>
                  <a:srgbClr val="00AFEF"/>
                </a:solidFill>
                <a:cs typeface="Arial MT"/>
                <a:hlinkClick r:id="rId4"/>
              </a:rPr>
              <a:t>r</a:t>
            </a:r>
            <a:r>
              <a:rPr sz="1995" spc="-204" dirty="0">
                <a:solidFill>
                  <a:srgbClr val="00AFEF"/>
                </a:solidFill>
                <a:cs typeface="Arial MT"/>
                <a:hlinkClick r:id="rId4"/>
              </a:rPr>
              <a:t>g</a:t>
            </a:r>
            <a:endParaRPr sz="1995" dirty="0">
              <a:cs typeface="Arial MT"/>
            </a:endParaRPr>
          </a:p>
        </p:txBody>
      </p:sp>
      <p:pic>
        <p:nvPicPr>
          <p:cNvPr id="11" name="Picture 10" descr="Texto, Logotipo&#10;&#10;Descripción generada automáticament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54" y="306017"/>
            <a:ext cx="1136015" cy="762000"/>
          </a:xfrm>
          <a:prstGeom prst="rect">
            <a:avLst/>
          </a:prstGeom>
        </p:spPr>
      </p:pic>
      <p:sp>
        <p:nvSpPr>
          <p:cNvPr id="14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  <p:sp>
        <p:nvSpPr>
          <p:cNvPr id="15" name="Rectángulo 9"/>
          <p:cNvSpPr/>
          <p:nvPr/>
        </p:nvSpPr>
        <p:spPr>
          <a:xfrm>
            <a:off x="9858378" y="518702"/>
            <a:ext cx="1688283" cy="3366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December </a:t>
            </a:r>
            <a:r>
              <a:rPr lang="en-US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2022</a:t>
            </a:r>
            <a:endParaRPr lang="en-US" sz="16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699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77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44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06175" y="144814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Physical and Transition risks 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5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06175" y="4042623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  <p:sp>
        <p:nvSpPr>
          <p:cNvPr id="6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15256" y="3392148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  <p:sp>
        <p:nvSpPr>
          <p:cNvPr id="46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7751" y="209757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</a:t>
            </a: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economy to </a:t>
            </a: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transition and physical risks</a:t>
            </a: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874" y="2748051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29179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>
              <a:defRPr/>
            </a:pPr>
            <a:fld id="{5E434E2D-67EB-4210-AFCE-14938EE5CC13}" type="slidenum">
              <a:rPr lang="en-US" sz="90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pPr algn="l">
                <a:defRPr/>
              </a:pPr>
              <a:t>3</a:t>
            </a:fld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84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and context</a:t>
            </a:r>
          </a:p>
        </p:txBody>
      </p:sp>
      <p:sp>
        <p:nvSpPr>
          <p:cNvPr id="85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  <p:sp>
        <p:nvSpPr>
          <p:cNvPr id="86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rgbClr val="002345">
              <a:lumMod val="90000"/>
              <a:lumOff val="10000"/>
            </a:srgb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US" sz="2400" dirty="0">
              <a:solidFill>
                <a:srgbClr val="002345"/>
              </a:solidFill>
            </a:endParaRPr>
          </a:p>
        </p:txBody>
      </p:sp>
      <p:sp>
        <p:nvSpPr>
          <p:cNvPr id="87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ADE4"/>
                </a:solidFill>
                <a:latin typeface="Arial"/>
                <a:cs typeface="Arial" panose="020B0604020202020204" pitchFamily="34" charset="0"/>
              </a:rPr>
              <a:t>Albania agreements</a:t>
            </a:r>
          </a:p>
        </p:txBody>
      </p:sp>
      <p:pic>
        <p:nvPicPr>
          <p:cNvPr id="88" name="Picture 87" descr="Texto, Logotipo&#10;&#10;Descripción generada automáticament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1" y="5959475"/>
            <a:ext cx="1136015" cy="762000"/>
          </a:xfrm>
          <a:prstGeom prst="rect">
            <a:avLst/>
          </a:prstGeom>
        </p:spPr>
      </p:pic>
      <p:sp>
        <p:nvSpPr>
          <p:cNvPr id="123" name="Rectángulo: esquinas redondeadas 36">
            <a:extLst>
              <a:ext uri="{FF2B5EF4-FFF2-40B4-BE49-F238E27FC236}">
                <a16:creationId xmlns:a16="http://schemas.microsoft.com/office/drawing/2014/main" xmlns="" id="{D7E939CB-65E3-F125-F392-7305E7B64518}"/>
              </a:ext>
            </a:extLst>
          </p:cNvPr>
          <p:cNvSpPr/>
          <p:nvPr/>
        </p:nvSpPr>
        <p:spPr>
          <a:xfrm>
            <a:off x="819168" y="3404914"/>
            <a:ext cx="9757770" cy="330022"/>
          </a:xfrm>
          <a:prstGeom prst="roundRect">
            <a:avLst/>
          </a:prstGeom>
          <a:gradFill>
            <a:gsLst>
              <a:gs pos="0">
                <a:srgbClr val="00ADE4"/>
              </a:gs>
              <a:gs pos="100000">
                <a:srgbClr val="003971"/>
              </a:gs>
            </a:gsLst>
            <a:lin ang="8099331" scaled="0"/>
          </a:gra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endParaRPr lang="es-ES" sz="1400" b="1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24" name="Freeform 12">
            <a:extLst>
              <a:ext uri="{FF2B5EF4-FFF2-40B4-BE49-F238E27FC236}">
                <a16:creationId xmlns:a16="http://schemas.microsoft.com/office/drawing/2014/main" xmlns="" id="{6CBF6F89-6D49-A19F-600F-470BCADFE5D6}"/>
              </a:ext>
            </a:extLst>
          </p:cNvPr>
          <p:cNvSpPr>
            <a:spLocks/>
          </p:cNvSpPr>
          <p:nvPr/>
        </p:nvSpPr>
        <p:spPr bwMode="auto">
          <a:xfrm>
            <a:off x="10679674" y="3166175"/>
            <a:ext cx="839284" cy="808347"/>
          </a:xfrm>
          <a:custGeom>
            <a:avLst/>
            <a:gdLst>
              <a:gd name="T0" fmla="*/ 322 w 614"/>
              <a:gd name="T1" fmla="*/ 11 h 555"/>
              <a:gd name="T2" fmla="*/ 290 w 614"/>
              <a:gd name="T3" fmla="*/ 0 h 555"/>
              <a:gd name="T4" fmla="*/ 237 w 614"/>
              <a:gd name="T5" fmla="*/ 53 h 555"/>
              <a:gd name="T6" fmla="*/ 237 w 614"/>
              <a:gd name="T7" fmla="*/ 106 h 555"/>
              <a:gd name="T8" fmla="*/ 211 w 614"/>
              <a:gd name="T9" fmla="*/ 133 h 555"/>
              <a:gd name="T10" fmla="*/ 52 w 614"/>
              <a:gd name="T11" fmla="*/ 133 h 555"/>
              <a:gd name="T12" fmla="*/ 0 w 614"/>
              <a:gd name="T13" fmla="*/ 185 h 555"/>
              <a:gd name="T14" fmla="*/ 0 w 614"/>
              <a:gd name="T15" fmla="*/ 370 h 555"/>
              <a:gd name="T16" fmla="*/ 52 w 614"/>
              <a:gd name="T17" fmla="*/ 423 h 555"/>
              <a:gd name="T18" fmla="*/ 211 w 614"/>
              <a:gd name="T19" fmla="*/ 423 h 555"/>
              <a:gd name="T20" fmla="*/ 237 w 614"/>
              <a:gd name="T21" fmla="*/ 450 h 555"/>
              <a:gd name="T22" fmla="*/ 237 w 614"/>
              <a:gd name="T23" fmla="*/ 503 h 555"/>
              <a:gd name="T24" fmla="*/ 290 w 614"/>
              <a:gd name="T25" fmla="*/ 555 h 555"/>
              <a:gd name="T26" fmla="*/ 322 w 614"/>
              <a:gd name="T27" fmla="*/ 545 h 555"/>
              <a:gd name="T28" fmla="*/ 588 w 614"/>
              <a:gd name="T29" fmla="*/ 325 h 555"/>
              <a:gd name="T30" fmla="*/ 588 w 614"/>
              <a:gd name="T31" fmla="*/ 231 h 555"/>
              <a:gd name="T32" fmla="*/ 322 w 614"/>
              <a:gd name="T33" fmla="*/ 11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4" h="555">
                <a:moveTo>
                  <a:pt x="322" y="11"/>
                </a:moveTo>
                <a:cubicBezTo>
                  <a:pt x="313" y="4"/>
                  <a:pt x="302" y="0"/>
                  <a:pt x="290" y="0"/>
                </a:cubicBezTo>
                <a:cubicBezTo>
                  <a:pt x="261" y="0"/>
                  <a:pt x="237" y="24"/>
                  <a:pt x="237" y="53"/>
                </a:cubicBezTo>
                <a:cubicBezTo>
                  <a:pt x="237" y="106"/>
                  <a:pt x="237" y="106"/>
                  <a:pt x="237" y="106"/>
                </a:cubicBezTo>
                <a:cubicBezTo>
                  <a:pt x="237" y="121"/>
                  <a:pt x="226" y="133"/>
                  <a:pt x="211" y="133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23" y="133"/>
                  <a:pt x="0" y="156"/>
                  <a:pt x="0" y="185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400"/>
                  <a:pt x="23" y="423"/>
                  <a:pt x="52" y="423"/>
                </a:cubicBezTo>
                <a:cubicBezTo>
                  <a:pt x="211" y="423"/>
                  <a:pt x="211" y="423"/>
                  <a:pt x="211" y="423"/>
                </a:cubicBezTo>
                <a:cubicBezTo>
                  <a:pt x="226" y="423"/>
                  <a:pt x="237" y="435"/>
                  <a:pt x="237" y="450"/>
                </a:cubicBezTo>
                <a:cubicBezTo>
                  <a:pt x="237" y="503"/>
                  <a:pt x="237" y="503"/>
                  <a:pt x="237" y="503"/>
                </a:cubicBezTo>
                <a:cubicBezTo>
                  <a:pt x="237" y="532"/>
                  <a:pt x="261" y="555"/>
                  <a:pt x="290" y="555"/>
                </a:cubicBezTo>
                <a:cubicBezTo>
                  <a:pt x="302" y="555"/>
                  <a:pt x="313" y="552"/>
                  <a:pt x="322" y="545"/>
                </a:cubicBezTo>
                <a:cubicBezTo>
                  <a:pt x="588" y="325"/>
                  <a:pt x="588" y="325"/>
                  <a:pt x="588" y="325"/>
                </a:cubicBezTo>
                <a:cubicBezTo>
                  <a:pt x="614" y="299"/>
                  <a:pt x="614" y="257"/>
                  <a:pt x="588" y="231"/>
                </a:cubicBezTo>
                <a:lnTo>
                  <a:pt x="322" y="11"/>
                </a:lnTo>
                <a:close/>
              </a:path>
            </a:pathLst>
          </a:custGeom>
          <a:gradFill>
            <a:gsLst>
              <a:gs pos="0">
                <a:srgbClr val="00ADE4"/>
              </a:gs>
              <a:gs pos="100000">
                <a:srgbClr val="003971"/>
              </a:gs>
            </a:gsLst>
            <a:lin ang="8099331" scaled="0"/>
          </a:gra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endParaRPr lang="es-ES_tradnl" sz="1400" b="1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25" name="Rectángulo 38">
            <a:extLst>
              <a:ext uri="{FF2B5EF4-FFF2-40B4-BE49-F238E27FC236}">
                <a16:creationId xmlns:a16="http://schemas.microsoft.com/office/drawing/2014/main" xmlns="" id="{DBBC4BC8-B38C-EB08-F77F-6D5C0E49DFAA}"/>
              </a:ext>
            </a:extLst>
          </p:cNvPr>
          <p:cNvSpPr/>
          <p:nvPr/>
        </p:nvSpPr>
        <p:spPr>
          <a:xfrm>
            <a:off x="819168" y="3978576"/>
            <a:ext cx="1440000" cy="1033060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October 1994</a:t>
            </a:r>
          </a:p>
        </p:txBody>
      </p:sp>
      <p:sp>
        <p:nvSpPr>
          <p:cNvPr id="126" name="Elipse 39">
            <a:extLst>
              <a:ext uri="{FF2B5EF4-FFF2-40B4-BE49-F238E27FC236}">
                <a16:creationId xmlns:a16="http://schemas.microsoft.com/office/drawing/2014/main" xmlns="" id="{7BAA5B7C-B892-7E6C-6FBD-0193913C85C7}"/>
              </a:ext>
            </a:extLst>
          </p:cNvPr>
          <p:cNvSpPr/>
          <p:nvPr/>
        </p:nvSpPr>
        <p:spPr>
          <a:xfrm>
            <a:off x="1341111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27" name="TextBox 111">
            <a:extLst>
              <a:ext uri="{FF2B5EF4-FFF2-40B4-BE49-F238E27FC236}">
                <a16:creationId xmlns:a16="http://schemas.microsoft.com/office/drawing/2014/main" xmlns="" id="{BECA8DDC-B0C8-F33D-2914-4B70747C6D5D}"/>
              </a:ext>
            </a:extLst>
          </p:cNvPr>
          <p:cNvSpPr txBox="1"/>
          <p:nvPr/>
        </p:nvSpPr>
        <p:spPr>
          <a:xfrm>
            <a:off x="464046" y="1279589"/>
            <a:ext cx="2150244" cy="9079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778817">
              <a:spcAft>
                <a:spcPts val="600"/>
              </a:spcAft>
              <a:defRPr/>
            </a:pPr>
            <a:r>
              <a:rPr lang="en-US" sz="1200" b="1" kern="0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  <a:cs typeface="Arial" panose="020B0604020202020204" pitchFamily="34" charset="0"/>
              </a:rPr>
              <a:t>United Nations Framework Convention on Climate Change (UNFCC)</a:t>
            </a:r>
          </a:p>
          <a:p>
            <a:pPr algn="ctr" defTabSz="778817">
              <a:defRPr/>
            </a:pPr>
            <a:r>
              <a:rPr lang="en-US" sz="1200" b="1" kern="0" dirty="0">
                <a:solidFill>
                  <a:prstClr val="white">
                    <a:lumMod val="65000"/>
                  </a:prstClr>
                </a:solidFill>
                <a:latin typeface="Arial"/>
                <a:cs typeface="Arial" panose="020B0604020202020204" pitchFamily="34" charset="0"/>
              </a:rPr>
              <a:t>Albania ratified</a:t>
            </a:r>
          </a:p>
        </p:txBody>
      </p:sp>
      <p:cxnSp>
        <p:nvCxnSpPr>
          <p:cNvPr id="128" name="Straight Connector 35">
            <a:extLst>
              <a:ext uri="{FF2B5EF4-FFF2-40B4-BE49-F238E27FC236}">
                <a16:creationId xmlns:a16="http://schemas.microsoft.com/office/drawing/2014/main" xmlns="" id="{2F0A11DD-E46C-3095-6D07-A379600F191F}"/>
              </a:ext>
            </a:extLst>
          </p:cNvPr>
          <p:cNvCxnSpPr>
            <a:cxnSpLocks/>
          </p:cNvCxnSpPr>
          <p:nvPr/>
        </p:nvCxnSpPr>
        <p:spPr>
          <a:xfrm flipV="1">
            <a:off x="1539168" y="2353600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29" name="Straight Connector 37">
            <a:extLst>
              <a:ext uri="{FF2B5EF4-FFF2-40B4-BE49-F238E27FC236}">
                <a16:creationId xmlns:a16="http://schemas.microsoft.com/office/drawing/2014/main" xmlns="" id="{77EC4506-6DEA-1ED2-F960-EF71F94F4A96}"/>
              </a:ext>
            </a:extLst>
          </p:cNvPr>
          <p:cNvCxnSpPr>
            <a:cxnSpLocks/>
          </p:cNvCxnSpPr>
          <p:nvPr/>
        </p:nvCxnSpPr>
        <p:spPr>
          <a:xfrm>
            <a:off x="736428" y="2280401"/>
            <a:ext cx="1605480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30" name="Elipse 76">
            <a:extLst>
              <a:ext uri="{FF2B5EF4-FFF2-40B4-BE49-F238E27FC236}">
                <a16:creationId xmlns:a16="http://schemas.microsoft.com/office/drawing/2014/main" xmlns="" id="{9AE48156-CF8A-CA53-E2EE-EE6FB745235F}"/>
              </a:ext>
            </a:extLst>
          </p:cNvPr>
          <p:cNvSpPr/>
          <p:nvPr/>
        </p:nvSpPr>
        <p:spPr>
          <a:xfrm>
            <a:off x="8041443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31" name="Rectángulo 77">
            <a:extLst>
              <a:ext uri="{FF2B5EF4-FFF2-40B4-BE49-F238E27FC236}">
                <a16:creationId xmlns:a16="http://schemas.microsoft.com/office/drawing/2014/main" xmlns="" id="{F8100C3F-D17D-C6C6-6029-93F314A01BD7}"/>
              </a:ext>
            </a:extLst>
          </p:cNvPr>
          <p:cNvSpPr/>
          <p:nvPr/>
        </p:nvSpPr>
        <p:spPr>
          <a:xfrm>
            <a:off x="7519500" y="3978576"/>
            <a:ext cx="1440000" cy="1033059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November 2020</a:t>
            </a:r>
          </a:p>
        </p:txBody>
      </p:sp>
      <p:cxnSp>
        <p:nvCxnSpPr>
          <p:cNvPr id="132" name="Straight Connector 132">
            <a:extLst>
              <a:ext uri="{FF2B5EF4-FFF2-40B4-BE49-F238E27FC236}">
                <a16:creationId xmlns:a16="http://schemas.microsoft.com/office/drawing/2014/main" xmlns="" id="{3237CA34-3FB0-0D51-F60B-CB2C5A7CF91C}"/>
              </a:ext>
            </a:extLst>
          </p:cNvPr>
          <p:cNvCxnSpPr>
            <a:cxnSpLocks/>
          </p:cNvCxnSpPr>
          <p:nvPr/>
        </p:nvCxnSpPr>
        <p:spPr>
          <a:xfrm flipV="1">
            <a:off x="8239500" y="2353597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33" name="Straight Connector 133">
            <a:extLst>
              <a:ext uri="{FF2B5EF4-FFF2-40B4-BE49-F238E27FC236}">
                <a16:creationId xmlns:a16="http://schemas.microsoft.com/office/drawing/2014/main" xmlns="" id="{D5964572-A61C-903B-EC47-D85F086A8E23}"/>
              </a:ext>
            </a:extLst>
          </p:cNvPr>
          <p:cNvCxnSpPr>
            <a:cxnSpLocks/>
          </p:cNvCxnSpPr>
          <p:nvPr/>
        </p:nvCxnSpPr>
        <p:spPr>
          <a:xfrm>
            <a:off x="7016487" y="2280398"/>
            <a:ext cx="244602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34" name="TextBox 118">
            <a:extLst>
              <a:ext uri="{FF2B5EF4-FFF2-40B4-BE49-F238E27FC236}">
                <a16:creationId xmlns:a16="http://schemas.microsoft.com/office/drawing/2014/main" xmlns="" id="{E8C0035D-9BDE-E7B6-BCAF-4D81802DEF00}"/>
              </a:ext>
            </a:extLst>
          </p:cNvPr>
          <p:cNvSpPr txBox="1"/>
          <p:nvPr/>
        </p:nvSpPr>
        <p:spPr>
          <a:xfrm>
            <a:off x="6601500" y="910257"/>
            <a:ext cx="3276000" cy="127727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algn="ctr" defTabSz="77881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ker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defTabSz="914400">
              <a:spcAft>
                <a:spcPts val="600"/>
              </a:spcAft>
              <a:defRPr/>
            </a:pPr>
            <a:r>
              <a:rPr lang="en-US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</a:rPr>
              <a:t>Sofia Declaration GAWB</a:t>
            </a:r>
          </a:p>
          <a:p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Acknowledge European Green Deal</a:t>
            </a:r>
          </a:p>
          <a:p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5 pillars: (</a:t>
            </a:r>
            <a:r>
              <a:rPr lang="en-US" dirty="0" err="1">
                <a:solidFill>
                  <a:prstClr val="white">
                    <a:lumMod val="65000"/>
                  </a:prstClr>
                </a:solidFill>
                <a:latin typeface="Arial"/>
              </a:rPr>
              <a:t>i</a:t>
            </a:r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) climate, energy, and mobility; (ii) circular economy; (iii) depollution; (iv) sustainable agriculture and food production; and (v) biodiversity</a:t>
            </a:r>
          </a:p>
        </p:txBody>
      </p:sp>
      <p:sp>
        <p:nvSpPr>
          <p:cNvPr id="135" name="Elipse 81">
            <a:extLst>
              <a:ext uri="{FF2B5EF4-FFF2-40B4-BE49-F238E27FC236}">
                <a16:creationId xmlns:a16="http://schemas.microsoft.com/office/drawing/2014/main" xmlns="" id="{1066A4CB-D26E-DAB7-1622-E2F099812143}"/>
              </a:ext>
            </a:extLst>
          </p:cNvPr>
          <p:cNvSpPr/>
          <p:nvPr/>
        </p:nvSpPr>
        <p:spPr>
          <a:xfrm>
            <a:off x="2764218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36" name="Rectángulo 82">
            <a:extLst>
              <a:ext uri="{FF2B5EF4-FFF2-40B4-BE49-F238E27FC236}">
                <a16:creationId xmlns:a16="http://schemas.microsoft.com/office/drawing/2014/main" xmlns="" id="{4586541A-0B34-1642-F729-FF8B87C1142A}"/>
              </a:ext>
            </a:extLst>
          </p:cNvPr>
          <p:cNvSpPr/>
          <p:nvPr/>
        </p:nvSpPr>
        <p:spPr>
          <a:xfrm>
            <a:off x="2242275" y="2102298"/>
            <a:ext cx="1440000" cy="1033059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January 2005</a:t>
            </a:r>
          </a:p>
        </p:txBody>
      </p:sp>
      <p:cxnSp>
        <p:nvCxnSpPr>
          <p:cNvPr id="169" name="Straight Connector 132">
            <a:extLst>
              <a:ext uri="{FF2B5EF4-FFF2-40B4-BE49-F238E27FC236}">
                <a16:creationId xmlns:a16="http://schemas.microsoft.com/office/drawing/2014/main" xmlns="" id="{6D3EF517-D93B-9B23-9E92-DE9DF10B1E37}"/>
              </a:ext>
            </a:extLst>
          </p:cNvPr>
          <p:cNvCxnSpPr>
            <a:cxnSpLocks/>
          </p:cNvCxnSpPr>
          <p:nvPr/>
        </p:nvCxnSpPr>
        <p:spPr>
          <a:xfrm flipV="1">
            <a:off x="2962275" y="3941312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70" name="Straight Connector 133">
            <a:extLst>
              <a:ext uri="{FF2B5EF4-FFF2-40B4-BE49-F238E27FC236}">
                <a16:creationId xmlns:a16="http://schemas.microsoft.com/office/drawing/2014/main" xmlns="" id="{E7DDC2FA-EC3F-1B35-9379-15A05416BA9F}"/>
              </a:ext>
            </a:extLst>
          </p:cNvPr>
          <p:cNvCxnSpPr>
            <a:cxnSpLocks/>
          </p:cNvCxnSpPr>
          <p:nvPr/>
        </p:nvCxnSpPr>
        <p:spPr>
          <a:xfrm>
            <a:off x="2159535" y="4762193"/>
            <a:ext cx="1605480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71" name="TextBox 118">
            <a:extLst>
              <a:ext uri="{FF2B5EF4-FFF2-40B4-BE49-F238E27FC236}">
                <a16:creationId xmlns:a16="http://schemas.microsoft.com/office/drawing/2014/main" xmlns="" id="{C5207DC6-8924-E698-D5C7-A1D678F092F6}"/>
              </a:ext>
            </a:extLst>
          </p:cNvPr>
          <p:cNvSpPr txBox="1"/>
          <p:nvPr/>
        </p:nvSpPr>
        <p:spPr>
          <a:xfrm>
            <a:off x="1887153" y="4879124"/>
            <a:ext cx="2150244" cy="538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R="0" lvl="0" indent="0" algn="ctr" defTabSz="77881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ker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</a:rPr>
              <a:t>Kyoto Protocol</a:t>
            </a:r>
          </a:p>
          <a:p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Albania became party</a:t>
            </a:r>
          </a:p>
        </p:txBody>
      </p:sp>
      <p:sp>
        <p:nvSpPr>
          <p:cNvPr id="172" name="Rectángulo 26">
            <a:extLst>
              <a:ext uri="{FF2B5EF4-FFF2-40B4-BE49-F238E27FC236}">
                <a16:creationId xmlns:a16="http://schemas.microsoft.com/office/drawing/2014/main" xmlns="" id="{66DE2878-73E7-2454-71E4-21AC953F2A11}"/>
              </a:ext>
            </a:extLst>
          </p:cNvPr>
          <p:cNvSpPr/>
          <p:nvPr/>
        </p:nvSpPr>
        <p:spPr>
          <a:xfrm>
            <a:off x="3819543" y="3978576"/>
            <a:ext cx="1440000" cy="1033060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November 2015</a:t>
            </a:r>
          </a:p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(updated 2021)</a:t>
            </a:r>
          </a:p>
        </p:txBody>
      </p:sp>
      <p:sp>
        <p:nvSpPr>
          <p:cNvPr id="174" name="Elipse 27">
            <a:extLst>
              <a:ext uri="{FF2B5EF4-FFF2-40B4-BE49-F238E27FC236}">
                <a16:creationId xmlns:a16="http://schemas.microsoft.com/office/drawing/2014/main" xmlns="" id="{DCE49B5B-CA8C-01EC-E8B4-E499189128B3}"/>
              </a:ext>
            </a:extLst>
          </p:cNvPr>
          <p:cNvSpPr/>
          <p:nvPr/>
        </p:nvSpPr>
        <p:spPr>
          <a:xfrm>
            <a:off x="4341486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77" name="TextBox 111">
            <a:extLst>
              <a:ext uri="{FF2B5EF4-FFF2-40B4-BE49-F238E27FC236}">
                <a16:creationId xmlns:a16="http://schemas.microsoft.com/office/drawing/2014/main" xmlns="" id="{A35DC4AE-42A5-64CA-8A09-47D9EBF9E8F2}"/>
              </a:ext>
            </a:extLst>
          </p:cNvPr>
          <p:cNvSpPr txBox="1"/>
          <p:nvPr/>
        </p:nvSpPr>
        <p:spPr>
          <a:xfrm>
            <a:off x="2901543" y="1094923"/>
            <a:ext cx="3276000" cy="109260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778817">
              <a:spcAft>
                <a:spcPts val="600"/>
              </a:spcAft>
              <a:defRPr/>
            </a:pPr>
            <a:r>
              <a:rPr lang="en-US" sz="1200" b="1" kern="0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  <a:cs typeface="Arial" panose="020B0604020202020204" pitchFamily="34" charset="0"/>
              </a:rPr>
              <a:t>National Determined Contributions (NDC)</a:t>
            </a:r>
          </a:p>
          <a:p>
            <a:pPr algn="ctr" defTabSz="778817">
              <a:defRPr/>
            </a:pPr>
            <a:r>
              <a:rPr lang="en-US" sz="1200" b="1" kern="0" dirty="0">
                <a:solidFill>
                  <a:prstClr val="white">
                    <a:lumMod val="65000"/>
                  </a:prstClr>
                </a:solidFill>
                <a:latin typeface="Arial"/>
                <a:cs typeface="Arial" panose="020B0604020202020204" pitchFamily="34" charset="0"/>
              </a:rPr>
              <a:t>▼CO2 emissions 11.5% by 2030 compared to a baseline scenario for 2016-2030, covering energy and industrial processes sectors</a:t>
            </a:r>
          </a:p>
        </p:txBody>
      </p:sp>
      <p:cxnSp>
        <p:nvCxnSpPr>
          <p:cNvPr id="178" name="Straight Connector 35">
            <a:extLst>
              <a:ext uri="{FF2B5EF4-FFF2-40B4-BE49-F238E27FC236}">
                <a16:creationId xmlns:a16="http://schemas.microsoft.com/office/drawing/2014/main" xmlns="" id="{836900C2-C2F5-2E97-9477-0C4661562091}"/>
              </a:ext>
            </a:extLst>
          </p:cNvPr>
          <p:cNvCxnSpPr>
            <a:cxnSpLocks/>
          </p:cNvCxnSpPr>
          <p:nvPr/>
        </p:nvCxnSpPr>
        <p:spPr>
          <a:xfrm flipV="1">
            <a:off x="4539543" y="2353600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79" name="Straight Connector 37">
            <a:extLst>
              <a:ext uri="{FF2B5EF4-FFF2-40B4-BE49-F238E27FC236}">
                <a16:creationId xmlns:a16="http://schemas.microsoft.com/office/drawing/2014/main" xmlns="" id="{45411FFB-5FCD-106E-CA4D-1F277B94CB03}"/>
              </a:ext>
            </a:extLst>
          </p:cNvPr>
          <p:cNvCxnSpPr>
            <a:cxnSpLocks/>
          </p:cNvCxnSpPr>
          <p:nvPr/>
        </p:nvCxnSpPr>
        <p:spPr>
          <a:xfrm>
            <a:off x="3316530" y="2280401"/>
            <a:ext cx="244602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80" name="Elipse 32">
            <a:extLst>
              <a:ext uri="{FF2B5EF4-FFF2-40B4-BE49-F238E27FC236}">
                <a16:creationId xmlns:a16="http://schemas.microsoft.com/office/drawing/2014/main" xmlns="" id="{955B0FBF-E8A3-1B87-8F8E-055090AAE115}"/>
              </a:ext>
            </a:extLst>
          </p:cNvPr>
          <p:cNvSpPr/>
          <p:nvPr/>
        </p:nvSpPr>
        <p:spPr>
          <a:xfrm>
            <a:off x="9793668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81" name="Rectángulo 33">
            <a:extLst>
              <a:ext uri="{FF2B5EF4-FFF2-40B4-BE49-F238E27FC236}">
                <a16:creationId xmlns:a16="http://schemas.microsoft.com/office/drawing/2014/main" xmlns="" id="{CB322442-9908-0718-A85F-BED5D2B13933}"/>
              </a:ext>
            </a:extLst>
          </p:cNvPr>
          <p:cNvSpPr/>
          <p:nvPr/>
        </p:nvSpPr>
        <p:spPr>
          <a:xfrm>
            <a:off x="9271725" y="2102298"/>
            <a:ext cx="1440000" cy="1033059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September 2022</a:t>
            </a:r>
          </a:p>
        </p:txBody>
      </p:sp>
      <p:cxnSp>
        <p:nvCxnSpPr>
          <p:cNvPr id="182" name="Straight Connector 132">
            <a:extLst>
              <a:ext uri="{FF2B5EF4-FFF2-40B4-BE49-F238E27FC236}">
                <a16:creationId xmlns:a16="http://schemas.microsoft.com/office/drawing/2014/main" xmlns="" id="{20E69E49-8EE9-3BA3-CD9E-18DE26307774}"/>
              </a:ext>
            </a:extLst>
          </p:cNvPr>
          <p:cNvCxnSpPr>
            <a:cxnSpLocks/>
          </p:cNvCxnSpPr>
          <p:nvPr/>
        </p:nvCxnSpPr>
        <p:spPr>
          <a:xfrm flipV="1">
            <a:off x="9991725" y="3941312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83" name="Straight Connector 133">
            <a:extLst>
              <a:ext uri="{FF2B5EF4-FFF2-40B4-BE49-F238E27FC236}">
                <a16:creationId xmlns:a16="http://schemas.microsoft.com/office/drawing/2014/main" xmlns="" id="{F031E09D-ABA9-1E24-3F3A-D5808BB652C0}"/>
              </a:ext>
            </a:extLst>
          </p:cNvPr>
          <p:cNvCxnSpPr>
            <a:cxnSpLocks/>
          </p:cNvCxnSpPr>
          <p:nvPr/>
        </p:nvCxnSpPr>
        <p:spPr>
          <a:xfrm>
            <a:off x="8768712" y="4762193"/>
            <a:ext cx="244602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84" name="TextBox 118">
            <a:extLst>
              <a:ext uri="{FF2B5EF4-FFF2-40B4-BE49-F238E27FC236}">
                <a16:creationId xmlns:a16="http://schemas.microsoft.com/office/drawing/2014/main" xmlns="" id="{B73D578E-800C-7DBC-76A3-0CAF9308C5D2}"/>
              </a:ext>
            </a:extLst>
          </p:cNvPr>
          <p:cNvSpPr txBox="1"/>
          <p:nvPr/>
        </p:nvSpPr>
        <p:spPr>
          <a:xfrm>
            <a:off x="8353725" y="4879124"/>
            <a:ext cx="3276000" cy="1461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R="0" lvl="0" indent="0" algn="ctr" defTabSz="77881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ker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defTabSz="914400">
              <a:spcAft>
                <a:spcPts val="600"/>
              </a:spcAft>
              <a:defRPr/>
            </a:pPr>
            <a:r>
              <a:rPr lang="en-US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</a:rPr>
              <a:t>The Fourth National Communication on Climate Change</a:t>
            </a:r>
          </a:p>
          <a:p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Acknowledge European Green Deal</a:t>
            </a:r>
          </a:p>
          <a:p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5 pillars: (</a:t>
            </a:r>
            <a:r>
              <a:rPr lang="en-US" dirty="0" err="1">
                <a:solidFill>
                  <a:prstClr val="white">
                    <a:lumMod val="65000"/>
                  </a:prstClr>
                </a:solidFill>
                <a:latin typeface="Arial"/>
              </a:rPr>
              <a:t>i</a:t>
            </a:r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) climate, energy, and mobility; (ii) circular economy; (iii) depollution; (iv) sustainable agriculture and food production; and (v) biodiversity</a:t>
            </a:r>
          </a:p>
        </p:txBody>
      </p:sp>
      <p:sp>
        <p:nvSpPr>
          <p:cNvPr id="185" name="Elipse 45">
            <a:extLst>
              <a:ext uri="{FF2B5EF4-FFF2-40B4-BE49-F238E27FC236}">
                <a16:creationId xmlns:a16="http://schemas.microsoft.com/office/drawing/2014/main" xmlns="" id="{812B1F2C-218F-9D15-5B29-0DC53F1143AA}"/>
              </a:ext>
            </a:extLst>
          </p:cNvPr>
          <p:cNvSpPr/>
          <p:nvPr/>
        </p:nvSpPr>
        <p:spPr>
          <a:xfrm>
            <a:off x="6212268" y="3378128"/>
            <a:ext cx="396115" cy="384441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0023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 dirty="0" smtClea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86" name="Rectángulo 46">
            <a:extLst>
              <a:ext uri="{FF2B5EF4-FFF2-40B4-BE49-F238E27FC236}">
                <a16:creationId xmlns:a16="http://schemas.microsoft.com/office/drawing/2014/main" xmlns="" id="{EB0BEBE3-D335-2044-B50A-CFF2C0CAEF3B}"/>
              </a:ext>
            </a:extLst>
          </p:cNvPr>
          <p:cNvSpPr/>
          <p:nvPr/>
        </p:nvSpPr>
        <p:spPr>
          <a:xfrm>
            <a:off x="5690325" y="2102298"/>
            <a:ext cx="1440000" cy="1033059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algn="ctr"/>
            <a:r>
              <a:rPr lang="en-US" sz="1400" b="1" dirty="0">
                <a:solidFill>
                  <a:srgbClr val="00ADE4"/>
                </a:solidFill>
                <a:latin typeface="Arial"/>
              </a:rPr>
              <a:t>April 2016</a:t>
            </a:r>
          </a:p>
        </p:txBody>
      </p:sp>
      <p:cxnSp>
        <p:nvCxnSpPr>
          <p:cNvPr id="187" name="Straight Connector 132">
            <a:extLst>
              <a:ext uri="{FF2B5EF4-FFF2-40B4-BE49-F238E27FC236}">
                <a16:creationId xmlns:a16="http://schemas.microsoft.com/office/drawing/2014/main" xmlns="" id="{B4E37558-4305-7461-F3EF-224F10D7B32E}"/>
              </a:ext>
            </a:extLst>
          </p:cNvPr>
          <p:cNvCxnSpPr>
            <a:cxnSpLocks/>
          </p:cNvCxnSpPr>
          <p:nvPr/>
        </p:nvCxnSpPr>
        <p:spPr>
          <a:xfrm flipV="1">
            <a:off x="6410325" y="3941312"/>
            <a:ext cx="0" cy="73198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88" name="Straight Connector 133">
            <a:extLst>
              <a:ext uri="{FF2B5EF4-FFF2-40B4-BE49-F238E27FC236}">
                <a16:creationId xmlns:a16="http://schemas.microsoft.com/office/drawing/2014/main" xmlns="" id="{08AA6676-C426-F211-1B5F-346BF3F6DE09}"/>
              </a:ext>
            </a:extLst>
          </p:cNvPr>
          <p:cNvCxnSpPr>
            <a:cxnSpLocks/>
          </p:cNvCxnSpPr>
          <p:nvPr/>
        </p:nvCxnSpPr>
        <p:spPr>
          <a:xfrm>
            <a:off x="5187312" y="4762193"/>
            <a:ext cx="244602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89" name="TextBox 118">
            <a:extLst>
              <a:ext uri="{FF2B5EF4-FFF2-40B4-BE49-F238E27FC236}">
                <a16:creationId xmlns:a16="http://schemas.microsoft.com/office/drawing/2014/main" xmlns="" id="{C4B48200-0334-A7DC-1F52-BDB8F926AE63}"/>
              </a:ext>
            </a:extLst>
          </p:cNvPr>
          <p:cNvSpPr txBox="1"/>
          <p:nvPr/>
        </p:nvSpPr>
        <p:spPr>
          <a:xfrm>
            <a:off x="4772325" y="4879124"/>
            <a:ext cx="3276000" cy="9079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R="0" lvl="0" indent="0" algn="ctr" defTabSz="778817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ker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600"/>
              </a:spcAft>
              <a:defRPr/>
            </a:pPr>
            <a:r>
              <a:rPr lang="en-US" dirty="0">
                <a:solidFill>
                  <a:srgbClr val="002345">
                    <a:lumMod val="90000"/>
                    <a:lumOff val="10000"/>
                  </a:srgbClr>
                </a:solidFill>
                <a:latin typeface="Arial"/>
              </a:rPr>
              <a:t>Paris Agreement</a:t>
            </a:r>
          </a:p>
          <a:p>
            <a:pPr>
              <a:defRPr/>
            </a:pPr>
            <a:r>
              <a:rPr lang="en-US" dirty="0">
                <a:solidFill>
                  <a:prstClr val="white">
                    <a:lumMod val="65000"/>
                  </a:prstClr>
                </a:solidFill>
                <a:latin typeface="Arial"/>
              </a:rPr>
              <a:t>Limit temperature rise to well below 2 degrees Celsius, while pursuing efforts to limit to a safer 1.5 degrees</a:t>
            </a:r>
          </a:p>
        </p:txBody>
      </p:sp>
      <p:pic>
        <p:nvPicPr>
          <p:cNvPr id="190" name="Imagen 10">
            <a:extLst>
              <a:ext uri="{FF2B5EF4-FFF2-40B4-BE49-F238E27FC236}">
                <a16:creationId xmlns:a16="http://schemas.microsoft.com/office/drawing/2014/main" xmlns="" id="{0539CE82-14BB-9A92-9D1A-779D300658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71725" y="3841142"/>
            <a:ext cx="591081" cy="8424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405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6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4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>
              <a:defRPr/>
            </a:pPr>
            <a:r>
              <a:rPr lang="en-US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and context</a:t>
            </a:r>
          </a:p>
        </p:txBody>
      </p:sp>
      <p:sp>
        <p:nvSpPr>
          <p:cNvPr id="85" name="Marcador de pie de página 12"/>
          <p:cNvSpPr txBox="1">
            <a:spLocks/>
          </p:cNvSpPr>
          <p:nvPr/>
        </p:nvSpPr>
        <p:spPr bwMode="auto">
          <a:xfrm>
            <a:off x="3059730" y="6232524"/>
            <a:ext cx="6077768" cy="21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CLIMATE RISKS IN ALBANIA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AND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THEIR RELEVANCE TO THE CENTRAL BANK</a:t>
            </a:r>
          </a:p>
        </p:txBody>
      </p:sp>
      <p:sp>
        <p:nvSpPr>
          <p:cNvPr id="86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rgbClr val="002345">
              <a:lumMod val="90000"/>
              <a:lumOff val="10000"/>
            </a:srgb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345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87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ADE4"/>
                </a:solidFill>
                <a:latin typeface="Arial"/>
                <a:cs typeface="Arial" panose="020B0604020202020204" pitchFamily="34" charset="0"/>
              </a:rPr>
              <a:t>Climate risks and central bank </a:t>
            </a:r>
            <a:r>
              <a:rPr lang="en-US" sz="1400" dirty="0" smtClean="0">
                <a:solidFill>
                  <a:srgbClr val="00ADE4"/>
                </a:solidFill>
                <a:latin typeface="Arial"/>
                <a:cs typeface="Arial" panose="020B0604020202020204" pitchFamily="34" charset="0"/>
              </a:rPr>
              <a:t>mandates</a:t>
            </a:r>
            <a:endParaRPr lang="en-US" sz="1400" dirty="0">
              <a:solidFill>
                <a:srgbClr val="00ADE4"/>
              </a:solidFill>
              <a:latin typeface="Arial"/>
              <a:cs typeface="Arial" panose="020B0604020202020204" pitchFamily="34" charset="0"/>
            </a:endParaRPr>
          </a:p>
        </p:txBody>
      </p:sp>
      <p:pic>
        <p:nvPicPr>
          <p:cNvPr id="88" name="Picture 87" descr="Texto, Logotipo&#10;&#10;Descripción generada automáticament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1" y="5959475"/>
            <a:ext cx="1136015" cy="762000"/>
          </a:xfrm>
          <a:prstGeom prst="rect">
            <a:avLst/>
          </a:prstGeom>
        </p:spPr>
      </p:pic>
      <p:sp>
        <p:nvSpPr>
          <p:cNvPr id="45" name="CuadroTexto 41">
            <a:extLst>
              <a:ext uri="{FF2B5EF4-FFF2-40B4-BE49-F238E27FC236}">
                <a16:creationId xmlns:a16="http://schemas.microsoft.com/office/drawing/2014/main" xmlns="" id="{1AD9E892-3AD3-7326-AA5C-40B8800536A2}"/>
              </a:ext>
            </a:extLst>
          </p:cNvPr>
          <p:cNvSpPr txBox="1"/>
          <p:nvPr/>
        </p:nvSpPr>
        <p:spPr>
          <a:xfrm>
            <a:off x="899437" y="2052572"/>
            <a:ext cx="5040000" cy="3818027"/>
          </a:xfrm>
          <a:prstGeom prst="roundRect">
            <a:avLst>
              <a:gd name="adj" fmla="val 9047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rIns="14400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77800" indent="-177800">
              <a:spcAft>
                <a:spcPts val="600"/>
              </a:spcAft>
              <a:buFont typeface="Arial" panose="020B0604020202020204" pitchFamily="34" charset="0"/>
              <a:buChar char="•"/>
              <a:defRPr sz="2400" i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Climate risks are financial risks </a:t>
            </a:r>
            <a:r>
              <a:rPr lang="en-US" sz="1200" i="0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sz="1200" i="0" dirty="0">
                <a:latin typeface="+mj-lt"/>
              </a:rPr>
              <a:t>fall square into the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financial stability mandate </a:t>
            </a:r>
            <a:r>
              <a:rPr lang="en-US" sz="1200" i="0" dirty="0">
                <a:latin typeface="+mj-lt"/>
              </a:rPr>
              <a:t>of central banks and supervisors (NGFS 2019)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Climate change and the transition also have economic consequences for price stability</a:t>
            </a:r>
            <a:r>
              <a:rPr lang="en-US" sz="1200" i="0" dirty="0">
                <a:latin typeface="+mj-lt"/>
              </a:rPr>
              <a:t> </a:t>
            </a:r>
            <a:r>
              <a:rPr lang="en-US" sz="1200" i="0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sz="1200" i="0" dirty="0">
                <a:latin typeface="+mj-lt"/>
              </a:rPr>
              <a:t>included in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price stability mandate </a:t>
            </a:r>
            <a:r>
              <a:rPr lang="en-US" sz="1200" i="0" dirty="0">
                <a:latin typeface="+mj-lt"/>
              </a:rPr>
              <a:t>(ECB)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Their consequences impact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employment and economic stability and growth </a:t>
            </a:r>
            <a:r>
              <a:rPr lang="en-US" sz="1200" i="0" dirty="0">
                <a:latin typeface="+mj-lt"/>
              </a:rPr>
              <a:t>(often objectives in central banks mandates)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Some central banks have the objectives to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support national policy objectives</a:t>
            </a:r>
            <a:r>
              <a:rPr lang="en-US" sz="1200" i="0" dirty="0">
                <a:latin typeface="+mj-lt"/>
              </a:rPr>
              <a:t>, including environmental ones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Central banks are also usually mandated to keep risks in their balance sheets in control for soundness of sovereign money </a:t>
            </a:r>
            <a:r>
              <a:rPr lang="en-US" sz="1200" i="0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keep own climate risk exposure under control </a:t>
            </a:r>
            <a:r>
              <a:rPr lang="en-US" sz="1200" i="0" dirty="0">
                <a:latin typeface="+mj-lt"/>
              </a:rPr>
              <a:t>(Bundesbank)</a:t>
            </a:r>
          </a:p>
        </p:txBody>
      </p:sp>
      <p:sp>
        <p:nvSpPr>
          <p:cNvPr id="46" name="CuadroTexto 42">
            <a:extLst>
              <a:ext uri="{FF2B5EF4-FFF2-40B4-BE49-F238E27FC236}">
                <a16:creationId xmlns:a16="http://schemas.microsoft.com/office/drawing/2014/main" xmlns="" id="{A2F8DA65-E7D2-3CD7-EBAD-78F15B6416AB}"/>
              </a:ext>
            </a:extLst>
          </p:cNvPr>
          <p:cNvSpPr txBox="1"/>
          <p:nvPr/>
        </p:nvSpPr>
        <p:spPr>
          <a:xfrm>
            <a:off x="6149881" y="2052572"/>
            <a:ext cx="5040000" cy="3818027"/>
          </a:xfrm>
          <a:prstGeom prst="roundRect">
            <a:avLst>
              <a:gd name="adj" fmla="val 7523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rIns="144000">
            <a:noAutofit/>
          </a:bodyPr>
          <a:lstStyle/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The “On Bank of Albania” law (1997): 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+mj-lt"/>
                <a:ea typeface="Roboto" panose="02000000000000000000" pitchFamily="2" charset="0"/>
              </a:rPr>
              <a:t>BoA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should “foster the liquidity, solvency, and proper functioning of a stable market-based banking system”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fall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into the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financial stability mandate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(NGFS 2019) as climate risks are financial risks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+mj-lt"/>
                <a:ea typeface="Roboto" panose="02000000000000000000" pitchFamily="2" charset="0"/>
              </a:rPr>
              <a:t>BoA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as a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supervisor and regulator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of the Albanian banking system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fall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into the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financial stability mandate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(NGFS 2019)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“The principal objective of the Bank of Albania is to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achieve and maintain price stability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”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climate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change impact prices 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“Foster monetary and credit conditions conducive to the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orderly, balanced and sustained economic development of the country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”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implies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supporting the climate change mitigation and adaptation measures </a:t>
            </a:r>
          </a:p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The Albanian Constitution tasks the </a:t>
            </a:r>
            <a:r>
              <a:rPr lang="en-US" sz="1200" dirty="0" err="1">
                <a:latin typeface="+mj-lt"/>
                <a:ea typeface="Roboto" panose="02000000000000000000" pitchFamily="2" charset="0"/>
              </a:rPr>
              <a:t>BoA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to “maintain and administer the foreign currency reserves of the Republic of Albania”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err="1" smtClean="0">
                <a:latin typeface="+mj-lt"/>
                <a:ea typeface="Roboto" panose="02000000000000000000" pitchFamily="2" charset="0"/>
              </a:rPr>
              <a:t>BoA’s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foreign exchange reserves are exposed to climate financial risks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adequate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management of these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risks</a:t>
            </a:r>
            <a:endParaRPr lang="en-US" sz="12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A2DADF20-D26B-C35A-0BFC-E10B570EEF35}"/>
              </a:ext>
            </a:extLst>
          </p:cNvPr>
          <p:cNvSpPr/>
          <p:nvPr/>
        </p:nvSpPr>
        <p:spPr>
          <a:xfrm>
            <a:off x="6149881" y="1346534"/>
            <a:ext cx="5040000" cy="54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72000" tIns="243788" rIns="72000" bIns="243788" anchor="ctr" anchorCtr="0">
            <a:noAutofit/>
          </a:bodyPr>
          <a:lstStyle/>
          <a:p>
            <a:pPr algn="ctr" defTabSz="914264">
              <a:buClr>
                <a:srgbClr val="000000"/>
              </a:buClr>
              <a:buFont typeface="Arial"/>
              <a:buNone/>
            </a:pPr>
            <a:r>
              <a:rPr lang="en-US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Bank of Albania’ mandate</a:t>
            </a:r>
            <a:endParaRPr lang="en-US" sz="1400" b="1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Google Shape;452;p11">
            <a:extLst>
              <a:ext uri="{FF2B5EF4-FFF2-40B4-BE49-F238E27FC236}">
                <a16:creationId xmlns:a16="http://schemas.microsoft.com/office/drawing/2014/main" xmlns="" id="{FFEFD4D5-D303-A436-CDAC-405DDE04E5D4}"/>
              </a:ext>
            </a:extLst>
          </p:cNvPr>
          <p:cNvSpPr/>
          <p:nvPr/>
        </p:nvSpPr>
        <p:spPr>
          <a:xfrm>
            <a:off x="899437" y="1346534"/>
            <a:ext cx="5040000" cy="54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algn="ctr" defTabSz="914264">
              <a:buClr>
                <a:srgbClr val="000000"/>
              </a:buClr>
              <a:buFont typeface="Arial"/>
              <a:buNone/>
            </a:pPr>
            <a:r>
              <a:rPr lang="en-US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International practices</a:t>
            </a:r>
            <a:endParaRPr lang="en-US" sz="1400" b="1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11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9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5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5256" y="405121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  <p:sp>
        <p:nvSpPr>
          <p:cNvPr id="6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15256" y="3395263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  <p:sp>
        <p:nvSpPr>
          <p:cNvPr id="46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17751" y="2097576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</a:t>
            </a: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economy to </a:t>
            </a: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transition and physical risks</a:t>
            </a: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874" y="2748051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49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17751" y="1444886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Physical and Transition risks </a:t>
            </a:r>
          </a:p>
        </p:txBody>
      </p:sp>
      <p:sp>
        <p:nvSpPr>
          <p:cNvPr id="50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</p:spTree>
    <p:extLst>
      <p:ext uri="{BB962C8B-B14F-4D97-AF65-F5344CB8AC3E}">
        <p14:creationId xmlns:p14="http://schemas.microsoft.com/office/powerpoint/2010/main" val="4254476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financial 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345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 of the banking sector to climate related risks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ADE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xmlns="" id="{1AD9E892-3AD3-7326-AA5C-40B8800536A2}"/>
              </a:ext>
            </a:extLst>
          </p:cNvPr>
          <p:cNvSpPr txBox="1"/>
          <p:nvPr/>
        </p:nvSpPr>
        <p:spPr>
          <a:xfrm>
            <a:off x="899437" y="2052572"/>
            <a:ext cx="5040000" cy="3818027"/>
          </a:xfrm>
          <a:prstGeom prst="roundRect">
            <a:avLst>
              <a:gd name="adj" fmla="val 9047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rIns="14400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77800" indent="-177800">
              <a:spcAft>
                <a:spcPts val="600"/>
              </a:spcAft>
              <a:buFont typeface="Arial" panose="020B0604020202020204" pitchFamily="34" charset="0"/>
              <a:buChar char="•"/>
              <a:defRPr sz="2400" i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The risks related to the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process of adjustment towards a low-carbon economy</a:t>
            </a:r>
            <a:r>
              <a:rPr lang="en-US" sz="1200" i="0" dirty="0">
                <a:latin typeface="+mj-lt"/>
              </a:rPr>
              <a:t>, ensuring compliance with Paris Agreement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Transition risks are mainly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driven </a:t>
            </a:r>
            <a:r>
              <a:rPr lang="en-US" sz="1200" i="0" dirty="0">
                <a:latin typeface="+mj-lt"/>
              </a:rPr>
              <a:t>(generate, accelerate, slow or disrupt the transition towards a low-carbon economy)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by</a:t>
            </a:r>
            <a:r>
              <a:rPr lang="en-US" sz="1200" i="0" dirty="0">
                <a:latin typeface="+mj-lt"/>
              </a:rPr>
              <a:t> changes in:</a:t>
            </a:r>
          </a:p>
          <a:p>
            <a:pPr marL="635000" lvl="1" indent="-1778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Climate policies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(e.g., carbon taxes)</a:t>
            </a:r>
          </a:p>
          <a:p>
            <a:pPr marL="635000" lvl="1" indent="-1778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Changes in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laws and regulations</a:t>
            </a:r>
          </a:p>
          <a:p>
            <a:pPr marL="635000" lvl="1" indent="-1778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Technical innovation</a:t>
            </a:r>
          </a:p>
          <a:p>
            <a:pPr marL="635000" lvl="1" indent="-1778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Changes in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consumers’ preferences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200" i="0" dirty="0">
                <a:latin typeface="+mj-lt"/>
              </a:rPr>
              <a:t>A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disorderly transition </a:t>
            </a:r>
            <a:r>
              <a:rPr lang="en-US" sz="1200" i="0" dirty="0">
                <a:latin typeface="+mj-lt"/>
              </a:rPr>
              <a:t>could give rise to </a:t>
            </a:r>
            <a:r>
              <a:rPr lang="en-US" sz="1200" b="1" i="0" dirty="0">
                <a:solidFill>
                  <a:srgbClr val="00ADE4"/>
                </a:solidFill>
                <a:latin typeface="+mj-lt"/>
              </a:rPr>
              <a:t>asset price volatility with implications for financial instability</a:t>
            </a:r>
            <a:r>
              <a:rPr lang="en-US" sz="1200" i="0" dirty="0">
                <a:latin typeface="+mj-lt"/>
              </a:rPr>
              <a:t> if large and correlated asset classes are involved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xmlns="" id="{A2F8DA65-E7D2-3CD7-EBAD-78F15B6416AB}"/>
              </a:ext>
            </a:extLst>
          </p:cNvPr>
          <p:cNvSpPr txBox="1"/>
          <p:nvPr/>
        </p:nvSpPr>
        <p:spPr>
          <a:xfrm>
            <a:off x="6149881" y="2052572"/>
            <a:ext cx="5040000" cy="3818027"/>
          </a:xfrm>
          <a:prstGeom prst="roundRect">
            <a:avLst>
              <a:gd name="adj" fmla="val 7523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rIns="144000">
            <a:noAutofit/>
          </a:bodyPr>
          <a:lstStyle/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Effects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of both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rising temperatures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and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extreme weather events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, which are becoming ever more frequent. They can be broken down in: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Acute risks</a:t>
            </a:r>
            <a:r>
              <a:rPr lang="en-US" sz="1200" dirty="0">
                <a:solidFill>
                  <a:schemeClr val="tx1"/>
                </a:solidFill>
                <a:latin typeface="+mj-lt"/>
                <a:ea typeface="Roboto" panose="02000000000000000000" pitchFamily="2" charset="0"/>
              </a:rPr>
              <a:t> are sudden short and severe events that have a significant negative impact, e.g., heavy rainfall causing a flood</a:t>
            </a:r>
          </a:p>
          <a:p>
            <a:pPr marL="6350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Chronic risks </a:t>
            </a:r>
            <a:r>
              <a:rPr lang="en-US" sz="1200" dirty="0">
                <a:solidFill>
                  <a:schemeClr val="tx1"/>
                </a:solidFill>
                <a:latin typeface="+mj-lt"/>
                <a:ea typeface="Roboto" panose="02000000000000000000" pitchFamily="2" charset="0"/>
              </a:rPr>
              <a:t>reflect continuously deteriorating ecological conditions, e.g., rising sea levels</a:t>
            </a:r>
          </a:p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Physical risks, which can damage material infrastructure and fixed investments,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tend to vary from region to region</a:t>
            </a:r>
          </a:p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Once physical risks materialize, they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can destroy assets either immediately or gradually</a:t>
            </a:r>
          </a:p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If the affected assets have been pledged as collateral 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for a loan, the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loan originator’s credit risk rises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 </a:t>
            </a:r>
          </a:p>
          <a:p>
            <a:pPr marL="177800" indent="-1778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+mj-lt"/>
                <a:ea typeface="Roboto" panose="02000000000000000000" pitchFamily="2" charset="0"/>
              </a:rPr>
              <a:t>Many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physical risks are spatially correlated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: if, for example, severe </a:t>
            </a:r>
            <a:r>
              <a:rPr lang="en-US" sz="1200" b="1" dirty="0">
                <a:solidFill>
                  <a:srgbClr val="00ADE4"/>
                </a:solidFill>
                <a:latin typeface="+mj-lt"/>
                <a:ea typeface="Roboto" panose="02000000000000000000" pitchFamily="2" charset="0"/>
              </a:rPr>
              <a:t>flooding destroys a significant proportion of real estate collateral in a particular area</a:t>
            </a:r>
            <a:r>
              <a:rPr lang="en-US" sz="1200" dirty="0">
                <a:latin typeface="+mj-lt"/>
                <a:ea typeface="Roboto" panose="02000000000000000000" pitchFamily="2" charset="0"/>
              </a:rPr>
              <a:t>, lenders in that region might face higher concentration risk</a:t>
            </a:r>
          </a:p>
        </p:txBody>
      </p:sp>
      <p:sp>
        <p:nvSpPr>
          <p:cNvPr id="44" name="Google Shape;452;p11">
            <a:extLst>
              <a:ext uri="{FF2B5EF4-FFF2-40B4-BE49-F238E27FC236}">
                <a16:creationId xmlns:a16="http://schemas.microsoft.com/office/drawing/2014/main" xmlns="" id="{A2DADF20-D26B-C35A-0BFC-E10B570EEF35}"/>
              </a:ext>
            </a:extLst>
          </p:cNvPr>
          <p:cNvSpPr/>
          <p:nvPr/>
        </p:nvSpPr>
        <p:spPr>
          <a:xfrm>
            <a:off x="6149881" y="1346534"/>
            <a:ext cx="5040000" cy="54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72000" tIns="243788" rIns="72000" bIns="243788" anchor="ctr" anchorCtr="0">
            <a:noAutofit/>
          </a:bodyPr>
          <a:lstStyle/>
          <a:p>
            <a:pPr algn="ctr" defTabSz="914264">
              <a:buClr>
                <a:srgbClr val="000000"/>
              </a:buClr>
              <a:buFont typeface="Arial"/>
              <a:buNone/>
            </a:pPr>
            <a:r>
              <a:rPr lang="en-US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Physical risks</a:t>
            </a:r>
          </a:p>
        </p:txBody>
      </p:sp>
      <p:sp>
        <p:nvSpPr>
          <p:cNvPr id="45" name="Google Shape;452;p11">
            <a:extLst>
              <a:ext uri="{FF2B5EF4-FFF2-40B4-BE49-F238E27FC236}">
                <a16:creationId xmlns:a16="http://schemas.microsoft.com/office/drawing/2014/main" xmlns="" id="{FFEFD4D5-D303-A436-CDAC-405DDE04E5D4}"/>
              </a:ext>
            </a:extLst>
          </p:cNvPr>
          <p:cNvSpPr/>
          <p:nvPr/>
        </p:nvSpPr>
        <p:spPr>
          <a:xfrm>
            <a:off x="899437" y="1346534"/>
            <a:ext cx="5040000" cy="54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algn="ctr" defTabSz="914264">
              <a:buClr>
                <a:srgbClr val="000000"/>
              </a:buClr>
              <a:buFont typeface="Arial"/>
              <a:buNone/>
            </a:pPr>
            <a:r>
              <a:rPr lang="en-US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Transition risks</a:t>
            </a:r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xmlns="" id="{7D0E471F-4C7E-CE67-07DA-98BE2594B734}"/>
              </a:ext>
            </a:extLst>
          </p:cNvPr>
          <p:cNvSpPr>
            <a:spLocks noChangeAspect="1"/>
          </p:cNvSpPr>
          <p:nvPr/>
        </p:nvSpPr>
        <p:spPr>
          <a:xfrm>
            <a:off x="8449070" y="955408"/>
            <a:ext cx="441623" cy="4416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7000">
                  <a:srgbClr val="00ADE4"/>
                </a:gs>
                <a:gs pos="79000">
                  <a:srgbClr val="0039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3971"/>
                </a:solidFill>
                <a:latin typeface="+mj-lt"/>
                <a:ea typeface="Roboto" panose="02000000000000000000" pitchFamily="2" charset="0"/>
              </a:rPr>
              <a:t>2</a:t>
            </a:r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xmlns="" id="{D49D1093-4EA9-8D00-6F6E-3A294305AEB4}"/>
              </a:ext>
            </a:extLst>
          </p:cNvPr>
          <p:cNvSpPr>
            <a:spLocks noChangeAspect="1"/>
          </p:cNvSpPr>
          <p:nvPr/>
        </p:nvSpPr>
        <p:spPr>
          <a:xfrm>
            <a:off x="3198626" y="955408"/>
            <a:ext cx="441623" cy="4416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7000">
                  <a:srgbClr val="00ADE4"/>
                </a:gs>
                <a:gs pos="79000">
                  <a:srgbClr val="0039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3971"/>
                </a:solidFill>
                <a:latin typeface="+mj-lt"/>
                <a:ea typeface="Roboto" panose="02000000000000000000" pitchFamily="2" charset="0"/>
              </a:rPr>
              <a:t>1</a:t>
            </a:r>
          </a:p>
        </p:txBody>
      </p:sp>
      <p:sp>
        <p:nvSpPr>
          <p:cNvPr id="15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7956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3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216AC82D-1037-4067-A293-6B0220B26ED8}"/>
              </a:ext>
            </a:extLst>
          </p:cNvPr>
          <p:cNvGrpSpPr/>
          <p:nvPr/>
        </p:nvGrpSpPr>
        <p:grpSpPr>
          <a:xfrm>
            <a:off x="7410093" y="700140"/>
            <a:ext cx="3475047" cy="4854033"/>
            <a:chOff x="7410093" y="882808"/>
            <a:chExt cx="3475047" cy="485403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7" name="그룹 2">
              <a:extLst>
                <a:ext uri="{FF2B5EF4-FFF2-40B4-BE49-F238E27FC236}">
                  <a16:creationId xmlns:a16="http://schemas.microsoft.com/office/drawing/2014/main" xmlns="" id="{06FA2F17-FD99-44C3-86EC-3F9502E28257}"/>
                </a:ext>
              </a:extLst>
            </p:cNvPr>
            <p:cNvGrpSpPr/>
            <p:nvPr/>
          </p:nvGrpSpPr>
          <p:grpSpPr>
            <a:xfrm>
              <a:off x="7925544" y="1345097"/>
              <a:ext cx="2297576" cy="2473246"/>
              <a:chOff x="3672431" y="1513960"/>
              <a:chExt cx="1898823" cy="2044005"/>
            </a:xfrm>
            <a:solidFill>
              <a:srgbClr val="33CC33">
                <a:lumMod val="20000"/>
                <a:lumOff val="80000"/>
              </a:srgbClr>
            </a:solidFill>
          </p:grpSpPr>
          <p:sp>
            <p:nvSpPr>
              <p:cNvPr id="138" name="Freeform 21">
                <a:extLst>
                  <a:ext uri="{FF2B5EF4-FFF2-40B4-BE49-F238E27FC236}">
                    <a16:creationId xmlns:a16="http://schemas.microsoft.com/office/drawing/2014/main" xmlns="" id="{B891C6B4-CF5B-4E37-94C4-BB58D6EB5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877" y="258945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5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5" y="310"/>
                    </a:cubicBezTo>
                    <a:cubicBezTo>
                      <a:pt x="80" y="314"/>
                      <a:pt x="9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6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39" name="Freeform 22">
                <a:extLst>
                  <a:ext uri="{FF2B5EF4-FFF2-40B4-BE49-F238E27FC236}">
                    <a16:creationId xmlns:a16="http://schemas.microsoft.com/office/drawing/2014/main" xmlns="" id="{02A083B2-650B-41C7-9791-8B918454B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66" y="1985801"/>
                <a:ext cx="788948" cy="785127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0" name="Freeform 23">
                <a:extLst>
                  <a:ext uri="{FF2B5EF4-FFF2-40B4-BE49-F238E27FC236}">
                    <a16:creationId xmlns:a16="http://schemas.microsoft.com/office/drawing/2014/main" xmlns="" id="{7EF60DEC-6B4E-471B-86CD-53CB6291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431" y="1513960"/>
                <a:ext cx="968514" cy="968515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1" name="Freeform 24">
                <a:extLst>
                  <a:ext uri="{FF2B5EF4-FFF2-40B4-BE49-F238E27FC236}">
                    <a16:creationId xmlns:a16="http://schemas.microsoft.com/office/drawing/2014/main" xmlns="" id="{8772FF6D-6F11-4573-9938-D1E547C42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38" y="2161547"/>
                <a:ext cx="708716" cy="708716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sp>
          <p:nvSpPr>
            <p:cNvPr id="142" name="Freeform 34">
              <a:extLst>
                <a:ext uri="{FF2B5EF4-FFF2-40B4-BE49-F238E27FC236}">
                  <a16:creationId xmlns:a16="http://schemas.microsoft.com/office/drawing/2014/main" xmlns="" id="{FCC68E13-695A-4DF0-8FF8-32F7030B2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3696" y="1851304"/>
              <a:ext cx="2570324" cy="3885537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C2C2C2">
                <a:lumMod val="6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43" name="Freeform 20">
              <a:extLst>
                <a:ext uri="{FF2B5EF4-FFF2-40B4-BE49-F238E27FC236}">
                  <a16:creationId xmlns:a16="http://schemas.microsoft.com/office/drawing/2014/main" xmlns="" id="{20DB9440-6AE9-4892-B717-D0C674256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939" y="2785127"/>
              <a:ext cx="1220442" cy="1222755"/>
            </a:xfrm>
            <a:custGeom>
              <a:avLst/>
              <a:gdLst>
                <a:gd name="T0" fmla="*/ 323 w 327"/>
                <a:gd name="T1" fmla="*/ 198 h 328"/>
                <a:gd name="T2" fmla="*/ 313 w 327"/>
                <a:gd name="T3" fmla="*/ 229 h 328"/>
                <a:gd name="T4" fmla="*/ 310 w 327"/>
                <a:gd name="T5" fmla="*/ 235 h 328"/>
                <a:gd name="T6" fmla="*/ 240 w 327"/>
                <a:gd name="T7" fmla="*/ 307 h 328"/>
                <a:gd name="T8" fmla="*/ 203 w 327"/>
                <a:gd name="T9" fmla="*/ 321 h 328"/>
                <a:gd name="T10" fmla="*/ 173 w 327"/>
                <a:gd name="T11" fmla="*/ 325 h 328"/>
                <a:gd name="T12" fmla="*/ 42 w 327"/>
                <a:gd name="T13" fmla="*/ 270 h 328"/>
                <a:gd name="T14" fmla="*/ 15 w 327"/>
                <a:gd name="T15" fmla="*/ 227 h 328"/>
                <a:gd name="T16" fmla="*/ 2 w 327"/>
                <a:gd name="T17" fmla="*/ 171 h 328"/>
                <a:gd name="T18" fmla="*/ 32 w 327"/>
                <a:gd name="T19" fmla="*/ 68 h 328"/>
                <a:gd name="T20" fmla="*/ 39 w 327"/>
                <a:gd name="T21" fmla="*/ 59 h 328"/>
                <a:gd name="T22" fmla="*/ 99 w 327"/>
                <a:gd name="T23" fmla="*/ 14 h 328"/>
                <a:gd name="T24" fmla="*/ 132 w 327"/>
                <a:gd name="T25" fmla="*/ 4 h 328"/>
                <a:gd name="T26" fmla="*/ 155 w 327"/>
                <a:gd name="T27" fmla="*/ 1 h 328"/>
                <a:gd name="T28" fmla="*/ 155 w 327"/>
                <a:gd name="T29" fmla="*/ 1 h 328"/>
                <a:gd name="T30" fmla="*/ 156 w 327"/>
                <a:gd name="T31" fmla="*/ 1 h 328"/>
                <a:gd name="T32" fmla="*/ 182 w 327"/>
                <a:gd name="T33" fmla="*/ 1 h 328"/>
                <a:gd name="T34" fmla="*/ 182 w 327"/>
                <a:gd name="T35" fmla="*/ 1 h 328"/>
                <a:gd name="T36" fmla="*/ 248 w 327"/>
                <a:gd name="T37" fmla="*/ 24 h 328"/>
                <a:gd name="T38" fmla="*/ 264 w 327"/>
                <a:gd name="T39" fmla="*/ 34 h 328"/>
                <a:gd name="T40" fmla="*/ 299 w 327"/>
                <a:gd name="T41" fmla="*/ 72 h 328"/>
                <a:gd name="T42" fmla="*/ 299 w 327"/>
                <a:gd name="T43" fmla="*/ 73 h 328"/>
                <a:gd name="T44" fmla="*/ 308 w 327"/>
                <a:gd name="T45" fmla="*/ 86 h 328"/>
                <a:gd name="T46" fmla="*/ 327 w 327"/>
                <a:gd name="T47" fmla="*/ 155 h 328"/>
                <a:gd name="T48" fmla="*/ 323 w 327"/>
                <a:gd name="T49" fmla="*/ 19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33CC33">
                <a:lumMod val="60000"/>
                <a:lumOff val="40000"/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grpSp>
          <p:nvGrpSpPr>
            <p:cNvPr id="144" name="그룹 63">
              <a:extLst>
                <a:ext uri="{FF2B5EF4-FFF2-40B4-BE49-F238E27FC236}">
                  <a16:creationId xmlns:a16="http://schemas.microsoft.com/office/drawing/2014/main" xmlns="" id="{80ED0645-53B8-4737-9530-BF08D2374F3F}"/>
                </a:ext>
              </a:extLst>
            </p:cNvPr>
            <p:cNvGrpSpPr/>
            <p:nvPr/>
          </p:nvGrpSpPr>
          <p:grpSpPr>
            <a:xfrm>
              <a:off x="7410093" y="1268820"/>
              <a:ext cx="3185169" cy="2341493"/>
              <a:chOff x="166688" y="2078038"/>
              <a:chExt cx="2187575" cy="1608138"/>
            </a:xfrm>
            <a:solidFill>
              <a:srgbClr val="33CC33">
                <a:lumMod val="20000"/>
                <a:lumOff val="80000"/>
                <a:alpha val="30000"/>
              </a:srgbClr>
            </a:solidFill>
          </p:grpSpPr>
          <p:sp>
            <p:nvSpPr>
              <p:cNvPr id="145" name="Freeform 25">
                <a:extLst>
                  <a:ext uri="{FF2B5EF4-FFF2-40B4-BE49-F238E27FC236}">
                    <a16:creationId xmlns:a16="http://schemas.microsoft.com/office/drawing/2014/main" xmlns="" id="{02CA9225-9B85-4F24-9FE5-B8316D865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88" y="2701925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6" name="Freeform 26">
                <a:extLst>
                  <a:ext uri="{FF2B5EF4-FFF2-40B4-BE49-F238E27FC236}">
                    <a16:creationId xmlns:a16="http://schemas.microsoft.com/office/drawing/2014/main" xmlns="" id="{E116AD6F-42BF-40C7-B40E-6FE6BED6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375" y="3144838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7" name="Freeform 27">
                <a:extLst>
                  <a:ext uri="{FF2B5EF4-FFF2-40B4-BE49-F238E27FC236}">
                    <a16:creationId xmlns:a16="http://schemas.microsoft.com/office/drawing/2014/main" xmlns="" id="{EF96213F-EB20-4056-902A-51F54746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316288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8" name="Freeform 28">
                <a:extLst>
                  <a:ext uri="{FF2B5EF4-FFF2-40B4-BE49-F238E27FC236}">
                    <a16:creationId xmlns:a16="http://schemas.microsoft.com/office/drawing/2014/main" xmlns="" id="{4CBB7FA0-933A-43AB-9821-ABCCA3979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49" name="Freeform 29">
                <a:extLst>
                  <a:ext uri="{FF2B5EF4-FFF2-40B4-BE49-F238E27FC236}">
                    <a16:creationId xmlns:a16="http://schemas.microsoft.com/office/drawing/2014/main" xmlns="" id="{B9C99937-6A27-4171-9771-8A5FF6BB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207803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  <p:sp>
            <p:nvSpPr>
              <p:cNvPr id="150" name="Freeform 30">
                <a:extLst>
                  <a:ext uri="{FF2B5EF4-FFF2-40B4-BE49-F238E27FC236}">
                    <a16:creationId xmlns:a16="http://schemas.microsoft.com/office/drawing/2014/main" xmlns="" id="{98698EB5-1281-4814-9DD5-3FB206918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3600" y="2336800"/>
                <a:ext cx="38100" cy="39688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4"/>
                      <a:pt x="4" y="1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맑은 고딕" panose="020B0503020000020004" pitchFamily="34" charset="-127"/>
                  <a:cs typeface="+mn-cs"/>
                  <a:sym typeface="Arial"/>
                </a:endParaRPr>
              </a:p>
            </p:txBody>
          </p:sp>
        </p:grpSp>
        <p:grpSp>
          <p:nvGrpSpPr>
            <p:cNvPr id="151" name="그룹 70">
              <a:extLst>
                <a:ext uri="{FF2B5EF4-FFF2-40B4-BE49-F238E27FC236}">
                  <a16:creationId xmlns:a16="http://schemas.microsoft.com/office/drawing/2014/main" xmlns="" id="{2B6E9582-2EFE-43E5-A1D9-797CB43103C8}"/>
                </a:ext>
              </a:extLst>
            </p:cNvPr>
            <p:cNvGrpSpPr/>
            <p:nvPr/>
          </p:nvGrpSpPr>
          <p:grpSpPr>
            <a:xfrm>
              <a:off x="7913989" y="2013104"/>
              <a:ext cx="2024826" cy="1326767"/>
              <a:chOff x="4151312" y="2176464"/>
              <a:chExt cx="1390651" cy="911224"/>
            </a:xfrm>
            <a:solidFill>
              <a:srgbClr val="33CC33">
                <a:lumMod val="40000"/>
                <a:lumOff val="60000"/>
                <a:alpha val="60000"/>
              </a:srgbClr>
            </a:solidFill>
          </p:grpSpPr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xmlns="" id="{6DAE9EA1-9474-4080-A3BC-6FEA55274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2" y="2262190"/>
                <a:ext cx="38100" cy="39688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8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xmlns="" id="{50CBF17C-26B5-485C-A531-6A2FA59E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xmlns="" id="{CC56C6CC-8F69-4539-BA51-DF2BCB453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cs typeface="Arial"/>
                  <a:sym typeface="Arial"/>
                </a:endParaRPr>
              </a:p>
            </p:txBody>
          </p:sp>
        </p:grpSp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xmlns="" id="{2B33792E-5D63-46A9-8916-D25328918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381" y="1294246"/>
              <a:ext cx="746596" cy="741975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1A6D5DB5-1415-4DA9-AA30-25D69ED1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515" y="1763469"/>
              <a:ext cx="256571" cy="25888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0F195342-5A72-4208-BBE2-A9BD4CD9F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5810" y="1469915"/>
              <a:ext cx="235767" cy="238080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xmlns="" id="{31871189-27BA-4521-A78C-41356C7D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24" y="938283"/>
              <a:ext cx="238080" cy="240389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xmlns="" id="{42115A87-2567-4688-8A67-17A2176FB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2434" y="1934516"/>
              <a:ext cx="55475" cy="57787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11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xmlns="" id="{0C6286C2-1EAA-4A86-A449-F87818149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149" y="2667243"/>
              <a:ext cx="55475" cy="55475"/>
            </a:xfrm>
            <a:custGeom>
              <a:avLst/>
              <a:gdLst>
                <a:gd name="T0" fmla="*/ 14 w 15"/>
                <a:gd name="T1" fmla="*/ 7 h 15"/>
                <a:gd name="T2" fmla="*/ 8 w 15"/>
                <a:gd name="T3" fmla="*/ 14 h 15"/>
                <a:gd name="T4" fmla="*/ 0 w 15"/>
                <a:gd name="T5" fmla="*/ 7 h 15"/>
                <a:gd name="T6" fmla="*/ 7 w 15"/>
                <a:gd name="T7" fmla="*/ 0 h 15"/>
                <a:gd name="T8" fmla="*/ 14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xmlns="" id="{C1000252-908D-4BBF-B146-FE6FCCB9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158" y="1689503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1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3AAADE6F-D500-4EDE-B5D6-8DB933303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687" y="882808"/>
              <a:ext cx="57787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4 h 15"/>
                <a:gd name="T4" fmla="*/ 1 w 15"/>
                <a:gd name="T5" fmla="*/ 8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4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16ECB02-1903-446A-88B7-00853CF7A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280" y="2674179"/>
              <a:ext cx="55475" cy="55475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1"/>
                    <a:pt x="12" y="14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0C78A02F-F22F-49D0-A1BD-A02FCF5D7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738" y="1848992"/>
              <a:ext cx="342094" cy="34671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7DFD6A5-F649-4F15-B02A-5E763CC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0416" y="2267364"/>
              <a:ext cx="346717" cy="34671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33CC33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57F5F74E-4AA2-420A-8455-25F860D23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885" y="3064826"/>
              <a:ext cx="1345255" cy="1345254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838AAB"/>
                </a:gs>
                <a:gs pos="85000">
                  <a:srgbClr val="202974">
                    <a:shade val="67500"/>
                    <a:satMod val="115000"/>
                  </a:srgbClr>
                </a:gs>
                <a:gs pos="100000">
                  <a:srgbClr val="202974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xmlns="" id="{74DBE1C7-56BB-4D91-AE49-9CB453247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671" y="2753118"/>
              <a:ext cx="1345255" cy="1345254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gradFill>
              <a:gsLst>
                <a:gs pos="52000">
                  <a:srgbClr val="5AD5E5"/>
                </a:gs>
                <a:gs pos="90000">
                  <a:srgbClr val="C9F2F7"/>
                </a:gs>
              </a:gsLst>
              <a:path path="circle">
                <a:fillToRect t="100000" r="10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맑은 고딕" panose="020B0503020000020004" pitchFamily="34" charset="-127"/>
                <a:cs typeface="+mn-cs"/>
                <a:sym typeface="Arial"/>
              </a:endParaRPr>
            </a:p>
          </p:txBody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xmlns="" id="{27DAF2AB-5E0F-4229-8644-9F3FED1D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152" y="1414707"/>
              <a:ext cx="1345030" cy="134503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92E492"/>
                </a:gs>
                <a:gs pos="71000">
                  <a:srgbClr val="33CC33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ko-KR" altLang="en-US" sz="3200" b="1" kern="0" dirty="0">
                <a:solidFill>
                  <a:srgbClr val="FFFFFF"/>
                </a:solidFill>
                <a:latin typeface="Roboto" panose="02000000000000000000" pitchFamily="2" charset="0"/>
                <a:cs typeface="Arial"/>
                <a:sym typeface="Arial"/>
              </a:endParaRPr>
            </a:p>
          </p:txBody>
        </p:sp>
        <p:pic>
          <p:nvPicPr>
            <p:cNvPr id="173" name="Imagen 172">
              <a:extLst>
                <a:ext uri="{FF2B5EF4-FFF2-40B4-BE49-F238E27FC236}">
                  <a16:creationId xmlns:a16="http://schemas.microsoft.com/office/drawing/2014/main" xmlns="" id="{32BEA6B1-9F2B-4EE0-9A26-8F3A96982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08968" y="1863523"/>
              <a:ext cx="447399" cy="447399"/>
            </a:xfrm>
            <a:prstGeom prst="rect">
              <a:avLst/>
            </a:prstGeom>
          </p:spPr>
        </p:pic>
        <p:pic>
          <p:nvPicPr>
            <p:cNvPr id="175" name="Imagen 174">
              <a:extLst>
                <a:ext uri="{FF2B5EF4-FFF2-40B4-BE49-F238E27FC236}">
                  <a16:creationId xmlns:a16="http://schemas.microsoft.com/office/drawing/2014/main" xmlns="" id="{0AF3D4CD-8392-437C-A36E-EDF0722B0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599" y="3202046"/>
              <a:ext cx="447399" cy="447399"/>
            </a:xfrm>
            <a:prstGeom prst="rect">
              <a:avLst/>
            </a:prstGeom>
          </p:spPr>
        </p:pic>
        <p:pic>
          <p:nvPicPr>
            <p:cNvPr id="176" name="Imagen 175">
              <a:extLst>
                <a:ext uri="{FF2B5EF4-FFF2-40B4-BE49-F238E27FC236}">
                  <a16:creationId xmlns:a16="http://schemas.microsoft.com/office/drawing/2014/main" xmlns="" id="{408B0887-754F-49E2-930C-2893DCF0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8813" y="3513754"/>
              <a:ext cx="447399" cy="447399"/>
            </a:xfrm>
            <a:prstGeom prst="rect">
              <a:avLst/>
            </a:prstGeom>
          </p:spPr>
        </p:pic>
      </p:grpSp>
      <p:sp>
        <p:nvSpPr>
          <p:cNvPr id="5" name="Google Shape;452;p11">
            <a:extLst>
              <a:ext uri="{FF2B5EF4-FFF2-40B4-BE49-F238E27FC236}">
                <a16:creationId xmlns:a16="http://schemas.microsoft.com/office/drawing/2014/main" xmlns="" id="{F0AC5D07-4740-A310-42F9-E4BDF71B6451}"/>
              </a:ext>
            </a:extLst>
          </p:cNvPr>
          <p:cNvSpPr/>
          <p:nvPr/>
        </p:nvSpPr>
        <p:spPr>
          <a:xfrm>
            <a:off x="606175" y="405871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Achievements up to date</a:t>
            </a:r>
          </a:p>
        </p:txBody>
      </p:sp>
      <p:sp>
        <p:nvSpPr>
          <p:cNvPr id="6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175" y="3403385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Roadmap and actions</a:t>
            </a:r>
          </a:p>
        </p:txBody>
      </p:sp>
      <p:sp>
        <p:nvSpPr>
          <p:cNvPr id="47" name="Google Shape;452;p11">
            <a:extLst>
              <a:ext uri="{FF2B5EF4-FFF2-40B4-BE49-F238E27FC236}">
                <a16:creationId xmlns:a16="http://schemas.microsoft.com/office/drawing/2014/main" xmlns="" id="{D0E51EDD-546C-DC0F-E17D-7DBE4BA908AF}"/>
              </a:ext>
            </a:extLst>
          </p:cNvPr>
          <p:cNvSpPr/>
          <p:nvPr/>
        </p:nvSpPr>
        <p:spPr>
          <a:xfrm>
            <a:off x="606874" y="2748051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financial sector to transition and physical risks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  <p:sp>
        <p:nvSpPr>
          <p:cNvPr id="49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2103483"/>
            <a:ext cx="5347690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rgbClr val="00ADE4"/>
              </a:gs>
            </a:gsLst>
            <a:lin ang="8099331" scaled="0"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Exposures of the economy to transition and physical risks</a:t>
            </a:r>
          </a:p>
        </p:txBody>
      </p:sp>
      <p:sp>
        <p:nvSpPr>
          <p:cNvPr id="50" name="Google Shape;452;p11">
            <a:extLst>
              <a:ext uri="{FF2B5EF4-FFF2-40B4-BE49-F238E27FC236}">
                <a16:creationId xmlns:a16="http://schemas.microsoft.com/office/drawing/2014/main" xmlns="" id="{0F9C751C-B420-48F1-9FE6-C93737B3121B}"/>
              </a:ext>
            </a:extLst>
          </p:cNvPr>
          <p:cNvSpPr/>
          <p:nvPr/>
        </p:nvSpPr>
        <p:spPr>
          <a:xfrm>
            <a:off x="606175" y="797674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Introduction and context</a:t>
            </a:r>
          </a:p>
        </p:txBody>
      </p:sp>
      <p:sp>
        <p:nvSpPr>
          <p:cNvPr id="51" name="Google Shape;452;p11">
            <a:extLst>
              <a:ext uri="{FF2B5EF4-FFF2-40B4-BE49-F238E27FC236}">
                <a16:creationId xmlns:a16="http://schemas.microsoft.com/office/drawing/2014/main" xmlns="" id="{30227C2D-4039-F10D-B1ED-68D43AB93ADE}"/>
              </a:ext>
            </a:extLst>
          </p:cNvPr>
          <p:cNvSpPr/>
          <p:nvPr/>
        </p:nvSpPr>
        <p:spPr>
          <a:xfrm>
            <a:off x="606175" y="1448149"/>
            <a:ext cx="5347690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243788" tIns="243788" rIns="243788" bIns="243788" anchor="ctr" anchorCtr="0">
            <a:noAutofit/>
          </a:bodyPr>
          <a:lstStyle/>
          <a:p>
            <a:pPr defTabSz="914264">
              <a:buClr>
                <a:srgbClr val="000000"/>
              </a:buClr>
            </a:pPr>
            <a:r>
              <a:rPr lang="en-US" sz="1400" b="1" kern="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sym typeface="Roboto"/>
              </a:rPr>
              <a:t>Physical and Transition risks </a:t>
            </a:r>
            <a:endParaRPr lang="en-US" sz="1400" b="1" kern="0" dirty="0">
              <a:solidFill>
                <a:schemeClr val="bg1"/>
              </a:solidFill>
              <a:latin typeface="+mj-lt"/>
              <a:ea typeface="Roboto" panose="02000000000000000000" pitchFamily="2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04518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</a:t>
            </a:r>
            <a:r>
              <a:rPr lang="en-US" dirty="0" smtClean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economy and financial </a:t>
            </a: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345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Transmission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ADE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xmlns="" id="{C1CA5739-A8CE-C4B3-6F7C-786BCE73964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6817" t="27357" r="7535" b="8468"/>
          <a:stretch/>
        </p:blipFill>
        <p:spPr bwMode="auto">
          <a:xfrm>
            <a:off x="1347014" y="903713"/>
            <a:ext cx="9497971" cy="52220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7036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924B14C4-BC7D-4444-B2A1-7FDDDB9E4A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5" name="Diapositiva de think-cell" r:id="rId5" imgW="408" imgH="408" progId="TCLayout.ActiveDocument.1">
                  <p:embed/>
                </p:oleObj>
              </mc:Choice>
              <mc:Fallback>
                <p:oleObj name="Diapositiva de think-cell" r:id="rId5" imgW="408" imgH="4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ítulo 8"/>
          <p:cNvSpPr txBox="1">
            <a:spLocks/>
          </p:cNvSpPr>
          <p:nvPr/>
        </p:nvSpPr>
        <p:spPr>
          <a:xfrm>
            <a:off x="391418" y="78869"/>
            <a:ext cx="8239988" cy="619200"/>
          </a:xfrm>
          <a:prstGeom prst="rect">
            <a:avLst/>
          </a:prstGeom>
        </p:spPr>
        <p:txBody>
          <a:bodyPr tIns="36000" bIns="36000" anchor="t"/>
          <a:lstStyle>
            <a:lvl1pPr algn="l" defTabSz="457200" rtl="0" eaLnBrk="1" latinLnBrk="0" hangingPunct="1">
              <a:spcBef>
                <a:spcPts val="600"/>
              </a:spcBef>
              <a:buNone/>
              <a:defRPr lang="es-ES" sz="1600" b="1" kern="1200" dirty="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87313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 of the </a:t>
            </a:r>
            <a:r>
              <a:rPr lang="en-US" dirty="0" smtClean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economy and financial </a:t>
            </a:r>
            <a:r>
              <a:rPr lang="en-US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to transition and physical risks</a:t>
            </a:r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34E2D-67EB-4210-AFCE-14938EE5CC1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122614" y="373134"/>
            <a:ext cx="11952000" cy="105724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18000" numCol="1" anchor="b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345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xmlns="" id="{7DBC3780-6CF4-45AA-C701-699C54B2A33D}"/>
              </a:ext>
            </a:extLst>
          </p:cNvPr>
          <p:cNvSpPr/>
          <p:nvPr/>
        </p:nvSpPr>
        <p:spPr>
          <a:xfrm>
            <a:off x="606175" y="433713"/>
            <a:ext cx="9151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400" dirty="0" smtClean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Albanian economy exposure </a:t>
            </a:r>
            <a:r>
              <a:rPr lang="en-US" sz="1400" dirty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400" dirty="0" smtClean="0">
                <a:solidFill>
                  <a:srgbClr val="00AD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risks</a:t>
            </a:r>
            <a:endParaRPr lang="en-US" sz="1400" dirty="0">
              <a:solidFill>
                <a:srgbClr val="00ADE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arcador de pie de página 12"/>
          <p:cNvSpPr>
            <a:spLocks noGrp="1"/>
          </p:cNvSpPr>
          <p:nvPr>
            <p:ph type="ftr" sz="quarter" idx="10"/>
          </p:nvPr>
        </p:nvSpPr>
        <p:spPr>
          <a:xfrm>
            <a:off x="838200" y="6356350"/>
            <a:ext cx="2901778" cy="365125"/>
          </a:xfrm>
        </p:spPr>
        <p:txBody>
          <a:bodyPr/>
          <a:lstStyle/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CLIMATE RISKS IN ALBANIA </a:t>
            </a:r>
          </a:p>
          <a:p>
            <a:pPr lvl="0" algn="ctr">
              <a:defRPr/>
            </a:pPr>
            <a:r>
              <a:rPr 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AND THEIR RELEVANCE TO THE CENTRAL BANK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18" name="Grupo 53">
            <a:extLst>
              <a:ext uri="{FF2B5EF4-FFF2-40B4-BE49-F238E27FC236}">
                <a16:creationId xmlns:a16="http://schemas.microsoft.com/office/drawing/2014/main" xmlns="" id="{7958DB00-1725-C4D4-6C93-DC2B0ECE308D}"/>
              </a:ext>
            </a:extLst>
          </p:cNvPr>
          <p:cNvGrpSpPr/>
          <p:nvPr/>
        </p:nvGrpSpPr>
        <p:grpSpPr>
          <a:xfrm>
            <a:off x="391418" y="1053006"/>
            <a:ext cx="10962382" cy="1652869"/>
            <a:chOff x="4145946" y="3088296"/>
            <a:chExt cx="7173745" cy="1116000"/>
          </a:xfrm>
        </p:grpSpPr>
        <p:sp>
          <p:nvSpPr>
            <p:cNvPr id="19" name="Elipse 48">
              <a:extLst>
                <a:ext uri="{FF2B5EF4-FFF2-40B4-BE49-F238E27FC236}">
                  <a16:creationId xmlns:a16="http://schemas.microsoft.com/office/drawing/2014/main" xmlns="" id="{62E30BB2-1394-E023-B4A1-856985F844C3}"/>
                </a:ext>
              </a:extLst>
            </p:cNvPr>
            <p:cNvSpPr/>
            <p:nvPr/>
          </p:nvSpPr>
          <p:spPr>
            <a:xfrm>
              <a:off x="4145946" y="3466296"/>
              <a:ext cx="360000" cy="360000"/>
            </a:xfrm>
            <a:prstGeom prst="ellipse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>
                <a:defRPr/>
              </a:pPr>
              <a:endParaRPr lang="en-US" sz="105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1 Rectángulo">
              <a:extLst>
                <a:ext uri="{FF2B5EF4-FFF2-40B4-BE49-F238E27FC236}">
                  <a16:creationId xmlns:a16="http://schemas.microsoft.com/office/drawing/2014/main" xmlns="" id="{6D7833A4-DFE3-96BD-E122-530E1AAF6DD3}"/>
                </a:ext>
              </a:extLst>
            </p:cNvPr>
            <p:cNvSpPr/>
            <p:nvPr/>
          </p:nvSpPr>
          <p:spPr>
            <a:xfrm>
              <a:off x="4335691" y="3088296"/>
              <a:ext cx="6984000" cy="1116000"/>
            </a:xfrm>
            <a:prstGeom prst="roundRect">
              <a:avLst>
                <a:gd name="adj" fmla="val 7821"/>
              </a:avLst>
            </a:prstGeom>
            <a:noFill/>
            <a:ln w="6350">
              <a:solidFill>
                <a:srgbClr val="0039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287" tIns="52144" rIns="104287" bIns="52144" rtlCol="0" anchor="ctr"/>
            <a:lstStyle/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Albania is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vulnerable to destructive weather events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(World Bank, 2021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Albania is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already experiencing climate change</a:t>
              </a: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Increase in temp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rising the </a:t>
              </a:r>
              <a:r>
                <a:rPr lang="en-US" sz="11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of extreme weather events, posing great health risks for the population</a:t>
              </a:r>
            </a:p>
            <a:p>
              <a:pPr marL="628650" lvl="1" indent="-171450" algn="just">
                <a:spcAft>
                  <a:spcPts val="300"/>
                </a:spcAft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decrease in precipitation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(&lt;10%)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more frequent and severe droughts, greater risks of soil erosion and flooding </a:t>
              </a:r>
              <a:endParaRPr lang="en-US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1" algn="just">
                <a:spcAft>
                  <a:spcPts val="300"/>
                </a:spcAft>
              </a:pP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spcAft>
                  <a:spcPts val="300"/>
                </a:spcAft>
                <a:buFont typeface="Wingdings" panose="05000000000000000000" pitchFamily="2" charset="2"/>
                <a:buChar char="Ø"/>
              </a:pP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Physical risks will </a:t>
              </a:r>
              <a:r>
                <a:rPr lang="en-US" sz="11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increase both in intensity and frequency </a:t>
              </a:r>
              <a:r>
                <a:rPr lang="en-US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Albania in the next </a:t>
              </a:r>
              <a:r>
                <a:rPr lang="en-US" sz="11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years</a:t>
              </a:r>
              <a:endPara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2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52" y="3667181"/>
            <a:ext cx="4123726" cy="2399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083" y="3751057"/>
            <a:ext cx="3915032" cy="239921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ángulo: esquinas redondeadas 4">
            <a:extLst>
              <a:ext uri="{FF2B5EF4-FFF2-40B4-BE49-F238E27FC236}">
                <a16:creationId xmlns:a16="http://schemas.microsoft.com/office/drawing/2014/main" xmlns="" id="{CE4E7FCC-2DD8-10D1-BB0F-316D2318F145}"/>
              </a:ext>
            </a:extLst>
          </p:cNvPr>
          <p:cNvSpPr>
            <a:spLocks/>
          </p:cNvSpPr>
          <p:nvPr/>
        </p:nvSpPr>
        <p:spPr>
          <a:xfrm>
            <a:off x="681372" y="3106481"/>
            <a:ext cx="10672428" cy="438498"/>
          </a:xfrm>
          <a:prstGeom prst="roundRect">
            <a:avLst/>
          </a:prstGeom>
          <a:solidFill>
            <a:srgbClr val="00B0F0">
              <a:alpha val="60000"/>
            </a:srgbClr>
          </a:solidFill>
        </p:spPr>
        <p:txBody>
          <a:bodyPr wrap="square" lIns="1080000" rIns="1080000" anchor="ctr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r>
              <a:rPr lang="en-US" sz="1200" b="1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Natural </a:t>
            </a:r>
            <a:r>
              <a:rPr lang="en-US" sz="1200" b="1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Hazard Statistics for 1980-2020 </a:t>
            </a:r>
            <a:r>
              <a:rPr lang="en-US" sz="1200" kern="0" dirty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– Number of people affected (World </a:t>
            </a:r>
            <a:r>
              <a:rPr lang="en-US" sz="1200" kern="0" dirty="0" smtClean="0">
                <a:solidFill>
                  <a:srgbClr val="FFFFFF"/>
                </a:solidFill>
                <a:ea typeface="Roboto" panose="02000000000000000000" pitchFamily="2" charset="0"/>
                <a:cs typeface="Arial"/>
                <a:sym typeface="Arial"/>
              </a:rPr>
              <a:t>Bank, 2020)</a:t>
            </a:r>
            <a:endParaRPr lang="en-US" sz="1200" kern="0" dirty="0">
              <a:solidFill>
                <a:srgbClr val="FFFFFF"/>
              </a:solidFill>
              <a:ea typeface="Roboto" panose="02000000000000000000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09716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n364r7DRhiKu_QzV8MtA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n364r7DRhiKu_QzV8MtA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n364r7DRhiKu_QzV8MtA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WBG Slide">
  <a:themeElements>
    <a:clrScheme name="Benutzerdefiniert 53">
      <a:dk1>
        <a:sysClr val="windowText" lastClr="000000"/>
      </a:dk1>
      <a:lt1>
        <a:sysClr val="window" lastClr="FFFFFF"/>
      </a:lt1>
      <a:dk2>
        <a:srgbClr val="002345"/>
      </a:dk2>
      <a:lt2>
        <a:srgbClr val="FFFFFF"/>
      </a:lt2>
      <a:accent1>
        <a:srgbClr val="002345"/>
      </a:accent1>
      <a:accent2>
        <a:srgbClr val="00ADE4"/>
      </a:accent2>
      <a:accent3>
        <a:srgbClr val="FF6600"/>
      </a:accent3>
      <a:accent4>
        <a:srgbClr val="31859C"/>
      </a:accent4>
      <a:accent5>
        <a:srgbClr val="660066"/>
      </a:accent5>
      <a:accent6>
        <a:srgbClr val="BEDA0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WBG Slide">
  <a:themeElements>
    <a:clrScheme name="Benutzerdefiniert 53">
      <a:dk1>
        <a:sysClr val="windowText" lastClr="000000"/>
      </a:dk1>
      <a:lt1>
        <a:sysClr val="window" lastClr="FFFFFF"/>
      </a:lt1>
      <a:dk2>
        <a:srgbClr val="002345"/>
      </a:dk2>
      <a:lt2>
        <a:srgbClr val="FFFFFF"/>
      </a:lt2>
      <a:accent1>
        <a:srgbClr val="002345"/>
      </a:accent1>
      <a:accent2>
        <a:srgbClr val="00ADE4"/>
      </a:accent2>
      <a:accent3>
        <a:srgbClr val="FF6600"/>
      </a:accent3>
      <a:accent4>
        <a:srgbClr val="31859C"/>
      </a:accent4>
      <a:accent5>
        <a:srgbClr val="660066"/>
      </a:accent5>
      <a:accent6>
        <a:srgbClr val="BEDA0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5_WBG Slide">
  <a:themeElements>
    <a:clrScheme name="Benutzerdefiniert 53">
      <a:dk1>
        <a:sysClr val="windowText" lastClr="000000"/>
      </a:dk1>
      <a:lt1>
        <a:sysClr val="window" lastClr="FFFFFF"/>
      </a:lt1>
      <a:dk2>
        <a:srgbClr val="002345"/>
      </a:dk2>
      <a:lt2>
        <a:srgbClr val="FFFFFF"/>
      </a:lt2>
      <a:accent1>
        <a:srgbClr val="002345"/>
      </a:accent1>
      <a:accent2>
        <a:srgbClr val="00ADE4"/>
      </a:accent2>
      <a:accent3>
        <a:srgbClr val="FF6600"/>
      </a:accent3>
      <a:accent4>
        <a:srgbClr val="31859C"/>
      </a:accent4>
      <a:accent5>
        <a:srgbClr val="660066"/>
      </a:accent5>
      <a:accent6>
        <a:srgbClr val="BEDA0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11948</TotalTime>
  <Words>2229</Words>
  <Application>Microsoft Office PowerPoint</Application>
  <PresentationFormat>Widescreen</PresentationFormat>
  <Paragraphs>255</Paragraphs>
  <Slides>18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6" baseType="lpstr">
      <vt:lpstr>맑은 고딕</vt:lpstr>
      <vt:lpstr>Arial</vt:lpstr>
      <vt:lpstr>Arial MT</vt:lpstr>
      <vt:lpstr>Calibri</vt:lpstr>
      <vt:lpstr>Calibri Light</vt:lpstr>
      <vt:lpstr>Courier New</vt:lpstr>
      <vt:lpstr>Roboto</vt:lpstr>
      <vt:lpstr>Roboto Light</vt:lpstr>
      <vt:lpstr>Roboto Medium</vt:lpstr>
      <vt:lpstr>Tahoma</vt:lpstr>
      <vt:lpstr>Times New Roman</vt:lpstr>
      <vt:lpstr>Wingdings</vt:lpstr>
      <vt:lpstr>Office Theme</vt:lpstr>
      <vt:lpstr>3_WBG Slide</vt:lpstr>
      <vt:lpstr>4_WBG Slide</vt:lpstr>
      <vt:lpstr>5_WBG Slide</vt:lpstr>
      <vt:lpstr>1_Office Theme</vt:lpstr>
      <vt:lpstr>Diapositiva de think-cell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 FOR YOUR ATTENTION!!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Margerita Topalli</dc:creator>
  <cp:lastModifiedBy>Margerita Topalli</cp:lastModifiedBy>
  <cp:revision>40</cp:revision>
  <dcterms:created xsi:type="dcterms:W3CDTF">2022-11-18T10:16:00Z</dcterms:created>
  <dcterms:modified xsi:type="dcterms:W3CDTF">2022-12-02T13:53:59Z</dcterms:modified>
</cp:coreProperties>
</file>